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258" r:id="rId6"/>
    <p:sldId id="309" r:id="rId7"/>
    <p:sldId id="259" r:id="rId8"/>
    <p:sldId id="260" r:id="rId9"/>
    <p:sldId id="261" r:id="rId10"/>
    <p:sldId id="264" r:id="rId11"/>
    <p:sldId id="265" r:id="rId12"/>
    <p:sldId id="290" r:id="rId13"/>
    <p:sldId id="305" r:id="rId14"/>
    <p:sldId id="274" r:id="rId15"/>
    <p:sldId id="301" r:id="rId16"/>
    <p:sldId id="317" r:id="rId17"/>
    <p:sldId id="318" r:id="rId18"/>
    <p:sldId id="319" r:id="rId19"/>
    <p:sldId id="321" r:id="rId20"/>
    <p:sldId id="320" r:id="rId21"/>
    <p:sldId id="322" r:id="rId22"/>
    <p:sldId id="323" r:id="rId23"/>
    <p:sldId id="299" r:id="rId24"/>
    <p:sldId id="302" r:id="rId25"/>
    <p:sldId id="324" r:id="rId26"/>
    <p:sldId id="325" r:id="rId27"/>
    <p:sldId id="326" r:id="rId28"/>
    <p:sldId id="327" r:id="rId29"/>
    <p:sldId id="328" r:id="rId30"/>
    <p:sldId id="329" r:id="rId31"/>
    <p:sldId id="330" r:id="rId32"/>
    <p:sldId id="331" r:id="rId33"/>
    <p:sldId id="332" r:id="rId34"/>
    <p:sldId id="333" r:id="rId35"/>
    <p:sldId id="334" r:id="rId36"/>
    <p:sldId id="300" r:id="rId37"/>
    <p:sldId id="303" r:id="rId38"/>
    <p:sldId id="307"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56143-525D-4B60-9B44-143A4185F7D7}" v="17" dt="2023-11-17T13:33:46.312"/>
    <p1510:client id="{EBAA6972-FD2E-4369-8591-5C7F88793F65}" v="943" dt="2023-11-16T18:07:15.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5" d="100"/>
          <a:sy n="15" d="100"/>
        </p:scale>
        <p:origin x="4519"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8F77C8-A964-4682-98F1-F95615301CC0}" type="datetimeFigureOut">
              <a:t>11/29/2023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BD1F42-D31E-4B26-9DF7-FAF6A68A8E15}" type="slidenum">
              <a:t>‹#›</a:t>
            </a:fld>
            <a:endParaRPr lang="en-US"/>
          </a:p>
        </p:txBody>
      </p:sp>
    </p:spTree>
    <p:extLst>
      <p:ext uri="{BB962C8B-B14F-4D97-AF65-F5344CB8AC3E}">
        <p14:creationId xmlns:p14="http://schemas.microsoft.com/office/powerpoint/2010/main" val="237635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b="0" dirty="0">
              <a:cs typeface="Calibri"/>
            </a:endParaRPr>
          </a:p>
        </p:txBody>
      </p:sp>
      <p:sp>
        <p:nvSpPr>
          <p:cNvPr id="4" name="Slide Number Placeholder 3"/>
          <p:cNvSpPr>
            <a:spLocks noGrp="1"/>
          </p:cNvSpPr>
          <p:nvPr>
            <p:ph type="sldNum" sz="quarter" idx="5"/>
          </p:nvPr>
        </p:nvSpPr>
        <p:spPr/>
        <p:txBody>
          <a:bodyPr/>
          <a:lstStyle/>
          <a:p>
            <a:fld id="{79BD1F42-D31E-4B26-9DF7-FAF6A68A8E15}" type="slidenum">
              <a:t>1</a:t>
            </a:fld>
            <a:endParaRPr lang="en-US"/>
          </a:p>
        </p:txBody>
      </p:sp>
    </p:spTree>
    <p:extLst>
      <p:ext uri="{BB962C8B-B14F-4D97-AF65-F5344CB8AC3E}">
        <p14:creationId xmlns:p14="http://schemas.microsoft.com/office/powerpoint/2010/main" val="1212714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9BD1F42-D31E-4B26-9DF7-FAF6A68A8E15}" type="slidenum">
              <a:rPr lang="en-US"/>
              <a:t>10</a:t>
            </a:fld>
            <a:endParaRPr lang="en-US"/>
          </a:p>
        </p:txBody>
      </p:sp>
    </p:spTree>
    <p:extLst>
      <p:ext uri="{BB962C8B-B14F-4D97-AF65-F5344CB8AC3E}">
        <p14:creationId xmlns:p14="http://schemas.microsoft.com/office/powerpoint/2010/main" val="145424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talk about my</a:t>
            </a:r>
            <a:r>
              <a:rPr lang="en-US" baseline="0" dirty="0"/>
              <a:t> research </a:t>
            </a:r>
            <a:r>
              <a:rPr lang="en-US" dirty="0"/>
              <a:t>results </a:t>
            </a:r>
          </a:p>
          <a:p>
            <a:endParaRPr lang="en-US" dirty="0"/>
          </a:p>
          <a:p>
            <a:r>
              <a:rPr lang="en-US" dirty="0"/>
              <a:t>Brief overview of the 10 participants background.  </a:t>
            </a:r>
            <a:r>
              <a:rPr lang="en-US" baseline="0" dirty="0"/>
              <a:t>  </a:t>
            </a:r>
          </a:p>
          <a:p>
            <a:endParaRPr lang="en-US" baseline="0" dirty="0"/>
          </a:p>
          <a:p>
            <a:pPr marL="174708" indent="-174708">
              <a:buFont typeface="Arial" panose="020B0604020202020204" pitchFamily="34" charset="0"/>
              <a:buChar char="•"/>
            </a:pPr>
            <a:r>
              <a:rPr lang="en-US" baseline="0" dirty="0"/>
              <a:t>Ages ranged from 22 to 68 – so traditional aged enrolled FT to adult age student enrolled PT in leisure or professional development courses</a:t>
            </a:r>
          </a:p>
          <a:p>
            <a:pPr marL="174708" indent="-174708">
              <a:buFont typeface="Arial" panose="020B0604020202020204" pitchFamily="34" charset="0"/>
              <a:buChar char="•"/>
            </a:pPr>
            <a:r>
              <a:rPr lang="en-US" baseline="0" dirty="0"/>
              <a:t>Participants educational level were from having no credential all the way to a terminal or doctoral degree</a:t>
            </a:r>
          </a:p>
          <a:p>
            <a:pPr marL="174708" indent="-174708">
              <a:buFont typeface="Arial" panose="020B0604020202020204" pitchFamily="34" charset="0"/>
              <a:buChar char="•"/>
            </a:pPr>
            <a:r>
              <a:rPr lang="en-US" baseline="0" dirty="0"/>
              <a:t>Black and Bi-racial black</a:t>
            </a:r>
          </a:p>
          <a:p>
            <a:pPr marL="174708" indent="-174708">
              <a:buFont typeface="Arial" panose="020B0604020202020204" pitchFamily="34" charset="0"/>
              <a:buChar char="•"/>
            </a:pPr>
            <a:r>
              <a:rPr lang="en-US" baseline="0" dirty="0"/>
              <a:t>Heterosexual woman, gender fluid, and non-binary </a:t>
            </a:r>
          </a:p>
          <a:p>
            <a:pPr marL="174708" indent="-174708">
              <a:buFont typeface="Arial" panose="020B0604020202020204" pitchFamily="34" charset="0"/>
              <a:buChar char="•"/>
            </a:pPr>
            <a:r>
              <a:rPr lang="en-US" dirty="0"/>
              <a:t>Family</a:t>
            </a:r>
            <a:r>
              <a:rPr lang="en-US" baseline="0" dirty="0"/>
              <a:t> and upbringing experiences that uniquely influences their vast identities and behaviors as black women enrolled in college.  </a:t>
            </a:r>
          </a:p>
          <a:p>
            <a:pPr marL="631908" lvl="1" indent="-174708">
              <a:buFont typeface="Arial" panose="020B0604020202020204" pitchFamily="34" charset="0"/>
              <a:buChar char="•"/>
            </a:pPr>
            <a:r>
              <a:rPr lang="en-US" baseline="0" dirty="0"/>
              <a:t>Reflecting various levels of cultural values and centrality to racial and gender identities </a:t>
            </a:r>
          </a:p>
          <a:p>
            <a:pPr marL="174708" indent="-174708">
              <a:buFont typeface="Arial" panose="020B0604020202020204" pitchFamily="34" charset="0"/>
              <a:buChar char="•"/>
            </a:pPr>
            <a:endParaRPr lang="en-US" baseline="0" dirty="0"/>
          </a:p>
          <a:p>
            <a:r>
              <a:rPr lang="en-US" baseline="0" dirty="0"/>
              <a:t>2</a:t>
            </a:r>
            <a:r>
              <a:rPr lang="en-US" baseline="30000" dirty="0"/>
              <a:t>nd</a:t>
            </a:r>
            <a:r>
              <a:rPr lang="en-US" baseline="0" dirty="0"/>
              <a:t> phase - phenomenological research design was to understand the phenomenon as experienced – that is the college experiences of these 10 participants.  </a:t>
            </a:r>
          </a:p>
          <a:p>
            <a:endParaRPr lang="en-US" baseline="0" dirty="0"/>
          </a:p>
          <a:p>
            <a:r>
              <a:rPr lang="en-US" baseline="0" dirty="0"/>
              <a:t>To that end, through my data collection methods and </a:t>
            </a:r>
            <a:r>
              <a:rPr lang="en-US" baseline="0" dirty="0" err="1"/>
              <a:t>thematicizing</a:t>
            </a:r>
            <a:r>
              <a:rPr lang="en-US" baseline="0" dirty="0"/>
              <a:t> the result, these three themes emerged relevant to their college experiences.</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9BD1F42-D31E-4B26-9DF7-FAF6A68A8E15}" type="slidenum">
              <a:rPr lang="en-US" smtClean="0"/>
              <a:t>11</a:t>
            </a:fld>
            <a:endParaRPr lang="en-US"/>
          </a:p>
        </p:txBody>
      </p:sp>
    </p:spTree>
    <p:extLst>
      <p:ext uri="{BB962C8B-B14F-4D97-AF65-F5344CB8AC3E}">
        <p14:creationId xmlns:p14="http://schemas.microsoft.com/office/powerpoint/2010/main" val="412438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3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baseline="0" dirty="0"/>
          </a:p>
        </p:txBody>
      </p:sp>
      <p:sp>
        <p:nvSpPr>
          <p:cNvPr id="4" name="Slide Number Placeholder 3"/>
          <p:cNvSpPr>
            <a:spLocks noGrp="1"/>
          </p:cNvSpPr>
          <p:nvPr>
            <p:ph type="sldNum" sz="quarter" idx="10"/>
          </p:nvPr>
        </p:nvSpPr>
        <p:spPr/>
        <p:txBody>
          <a:bodyPr/>
          <a:lstStyle/>
          <a:p>
            <a:fld id="{79BD1F42-D31E-4B26-9DF7-FAF6A68A8E15}" type="slidenum">
              <a:rPr lang="en-US" smtClean="0"/>
              <a:t>12</a:t>
            </a:fld>
            <a:endParaRPr lang="en-US"/>
          </a:p>
        </p:txBody>
      </p:sp>
    </p:spTree>
    <p:extLst>
      <p:ext uri="{BB962C8B-B14F-4D97-AF65-F5344CB8AC3E}">
        <p14:creationId xmlns:p14="http://schemas.microsoft.com/office/powerpoint/2010/main" val="240281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a:cs typeface="Calibri" panose="020F0502020204030204"/>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13</a:t>
            </a:fld>
            <a:endParaRPr lang="en-US"/>
          </a:p>
        </p:txBody>
      </p:sp>
    </p:spTree>
    <p:extLst>
      <p:ext uri="{BB962C8B-B14F-4D97-AF65-F5344CB8AC3E}">
        <p14:creationId xmlns:p14="http://schemas.microsoft.com/office/powerpoint/2010/main" val="395218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a:cs typeface="Calibri" panose="020F0502020204030204"/>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14</a:t>
            </a:fld>
            <a:endParaRPr lang="en-US"/>
          </a:p>
        </p:txBody>
      </p:sp>
    </p:spTree>
    <p:extLst>
      <p:ext uri="{BB962C8B-B14F-4D97-AF65-F5344CB8AC3E}">
        <p14:creationId xmlns:p14="http://schemas.microsoft.com/office/powerpoint/2010/main" val="340400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a:cs typeface="Calibri" panose="020F0502020204030204"/>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15</a:t>
            </a:fld>
            <a:endParaRPr lang="en-US"/>
          </a:p>
        </p:txBody>
      </p:sp>
    </p:spTree>
    <p:extLst>
      <p:ext uri="{BB962C8B-B14F-4D97-AF65-F5344CB8AC3E}">
        <p14:creationId xmlns:p14="http://schemas.microsoft.com/office/powerpoint/2010/main" val="380367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a:cs typeface="Calibri" panose="020F0502020204030204"/>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16</a:t>
            </a:fld>
            <a:endParaRPr lang="en-US"/>
          </a:p>
        </p:txBody>
      </p:sp>
    </p:spTree>
    <p:extLst>
      <p:ext uri="{BB962C8B-B14F-4D97-AF65-F5344CB8AC3E}">
        <p14:creationId xmlns:p14="http://schemas.microsoft.com/office/powerpoint/2010/main" val="2669018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a:cs typeface="Calibri" panose="020F0502020204030204"/>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17</a:t>
            </a:fld>
            <a:endParaRPr lang="en-US"/>
          </a:p>
        </p:txBody>
      </p:sp>
    </p:spTree>
    <p:extLst>
      <p:ext uri="{BB962C8B-B14F-4D97-AF65-F5344CB8AC3E}">
        <p14:creationId xmlns:p14="http://schemas.microsoft.com/office/powerpoint/2010/main" val="712926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18</a:t>
            </a:fld>
            <a:endParaRPr lang="en-US"/>
          </a:p>
        </p:txBody>
      </p:sp>
    </p:spTree>
    <p:extLst>
      <p:ext uri="{BB962C8B-B14F-4D97-AF65-F5344CB8AC3E}">
        <p14:creationId xmlns:p14="http://schemas.microsoft.com/office/powerpoint/2010/main" val="228096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79BD1F42-D31E-4B26-9DF7-FAF6A68A8E15}" type="slidenum">
              <a:rPr lang="en-US" smtClean="0"/>
              <a:t>19</a:t>
            </a:fld>
            <a:endParaRPr lang="en-US"/>
          </a:p>
        </p:txBody>
      </p:sp>
    </p:spTree>
    <p:extLst>
      <p:ext uri="{BB962C8B-B14F-4D97-AF65-F5344CB8AC3E}">
        <p14:creationId xmlns:p14="http://schemas.microsoft.com/office/powerpoint/2010/main" val="299547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9BD1F42-D31E-4B26-9DF7-FAF6A68A8E15}" type="slidenum">
              <a:t>2</a:t>
            </a:fld>
            <a:endParaRPr lang="en-US"/>
          </a:p>
        </p:txBody>
      </p:sp>
    </p:spTree>
    <p:extLst>
      <p:ext uri="{BB962C8B-B14F-4D97-AF65-F5344CB8AC3E}">
        <p14:creationId xmlns:p14="http://schemas.microsoft.com/office/powerpoint/2010/main" val="139792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D1F42-D31E-4B26-9DF7-FAF6A68A8E15}" type="slidenum">
              <a:rPr lang="en-US" smtClean="0"/>
              <a:t>20</a:t>
            </a:fld>
            <a:endParaRPr lang="en-US"/>
          </a:p>
        </p:txBody>
      </p:sp>
    </p:spTree>
    <p:extLst>
      <p:ext uri="{BB962C8B-B14F-4D97-AF65-F5344CB8AC3E}">
        <p14:creationId xmlns:p14="http://schemas.microsoft.com/office/powerpoint/2010/main" val="3261229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tabLst>
                <a:tab pos="4572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1.      Letting go of baggage and creating self-identity:</a:t>
            </a:r>
            <a:r>
              <a:rPr lang="en-US" sz="1200" dirty="0">
                <a:effectLst/>
                <a:latin typeface="Calibri" panose="020F0502020204030204" pitchFamily="34" charset="0"/>
                <a:ea typeface="Calibri" panose="020F0502020204030204" pitchFamily="34" charset="0"/>
                <a:cs typeface="Calibri" panose="020F0502020204030204" pitchFamily="34" charset="0"/>
              </a:rPr>
              <a:t> This refers to releasing past gendered racial identity experiences that prevent and hinder the development of an individual black woman's identity.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hangingPunct="0">
              <a:lnSpc>
                <a:spcPct val="200000"/>
              </a:lnSpc>
              <a:spcBef>
                <a:spcPts val="0"/>
              </a:spcBef>
              <a:spcAft>
                <a:spcPts val="0"/>
              </a:spcAft>
            </a:pP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fontAlgn="auto" hangingPunct="1">
              <a:lnSpc>
                <a:spcPct val="200000"/>
              </a:lnSpc>
              <a:spcBef>
                <a:spcPts val="0"/>
              </a:spcBef>
              <a:spcAft>
                <a:spcPts val="0"/>
              </a:spcAft>
              <a:buFont typeface="+mj-lt"/>
              <a:buAutoNum type="arabicPeriod" startAt="2"/>
              <a:tabLst>
                <a:tab pos="457200" algn="l"/>
              </a:tabLst>
            </a:pPr>
            <a:r>
              <a:rPr lang="en-US" sz="1200" b="1"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Developing self-agency: </a:t>
            </a: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This refers to tapping into those innate and gendered racial experiences to develop self-sustaining action through:</a:t>
            </a:r>
            <a:endParaRPr lang="en-US" sz="1200" dirty="0">
              <a:solidFill>
                <a:srgbClr val="0E101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hangingPunct="0">
              <a:lnSpc>
                <a:spcPct val="200000"/>
              </a:lnSpc>
              <a:spcBef>
                <a:spcPts val="0"/>
              </a:spcBef>
              <a:spcAft>
                <a:spcPts val="0"/>
              </a:spcAft>
            </a:pP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200000"/>
              </a:lnSpc>
              <a:spcBef>
                <a:spcPts val="0"/>
              </a:spcBef>
              <a:spcAft>
                <a:spcPts val="0"/>
              </a:spcAft>
              <a:buFont typeface="+mj-lt"/>
              <a:buAutoNum type="alphaLcPeriod"/>
              <a:tabLst>
                <a:tab pos="914400" algn="l"/>
              </a:tabLst>
            </a:pPr>
            <a:r>
              <a:rPr lang="en-US" sz="1200" b="1"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Building connections:</a:t>
            </a: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This refers to cultivating a network of academic, personal, and other support systems, as well as what it is like to sense a feeling of belongingness. </a:t>
            </a:r>
            <a:endParaRPr lang="en-US" sz="1200" dirty="0">
              <a:solidFill>
                <a:srgbClr val="0E101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hangingPunct="0">
              <a:lnSpc>
                <a:spcPct val="200000"/>
              </a:lnSpc>
              <a:spcBef>
                <a:spcPts val="0"/>
              </a:spcBef>
              <a:spcAft>
                <a:spcPts val="0"/>
              </a:spcAft>
            </a:pP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fontAlgn="auto" hangingPunct="1">
              <a:lnSpc>
                <a:spcPct val="200000"/>
              </a:lnSpc>
              <a:spcBef>
                <a:spcPts val="0"/>
              </a:spcBef>
              <a:spcAft>
                <a:spcPts val="0"/>
              </a:spcAft>
              <a:buFont typeface="+mj-lt"/>
              <a:buAutoNum type="alphaLcPeriod"/>
              <a:tabLst>
                <a:tab pos="914400" algn="l"/>
              </a:tabLst>
            </a:pPr>
            <a:r>
              <a:rPr lang="en-US" sz="1200" b="1"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Focusing on goals</a:t>
            </a: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means understanding purpose and achieving authenticity while navigating learning experiences. </a:t>
            </a:r>
            <a:endParaRPr lang="en-US" sz="1200" dirty="0">
              <a:solidFill>
                <a:srgbClr val="0E101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hangingPunct="0">
              <a:lnSpc>
                <a:spcPct val="200000"/>
              </a:lnSpc>
              <a:spcBef>
                <a:spcPts val="0"/>
              </a:spcBef>
              <a:spcAft>
                <a:spcPts val="0"/>
              </a:spcAft>
            </a:pP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fontAlgn="auto" hangingPunct="1">
              <a:lnSpc>
                <a:spcPct val="200000"/>
              </a:lnSpc>
              <a:spcBef>
                <a:spcPts val="0"/>
              </a:spcBef>
              <a:spcAft>
                <a:spcPts val="0"/>
              </a:spcAft>
              <a:buFont typeface="+mj-lt"/>
              <a:buAutoNum type="arabicPeriod" startAt="3"/>
              <a:tabLst>
                <a:tab pos="457200" algn="l"/>
              </a:tabLst>
            </a:pPr>
            <a:r>
              <a:rPr lang="en-US" sz="1200" b="1"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Navigating learning experiences:</a:t>
            </a: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This refers to being agile while understanding the role of self-awareness, personal experiences, and interpretation of those experiences in deciding how to traverse academic engagement.</a:t>
            </a:r>
            <a:endParaRPr lang="en-US" sz="1200" dirty="0">
              <a:solidFill>
                <a:srgbClr val="0E101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hangingPunct="0">
              <a:lnSpc>
                <a:spcPct val="200000"/>
              </a:lnSpc>
              <a:spcBef>
                <a:spcPts val="0"/>
              </a:spcBef>
              <a:spcAft>
                <a:spcPts val="0"/>
              </a:spcAft>
            </a:pP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pPr>
            <a:r>
              <a:rPr lang="en-US" sz="1200" b="1"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Understanding context:  </a:t>
            </a:r>
            <a:r>
              <a:rPr lang="en-US" sz="1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This refers to accepting social conditions and experiences outside of a student's control, whether they are stereotypes and biases or the lack of ability to empathize due to the limitation of lived experiences from other students, faculty, and staff. Acceptance does not convey agreement but only accepting that you have no control over the other person's perceptions.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BD1F42-D31E-4B26-9DF7-FAF6A68A8E15}" type="slidenum">
              <a:rPr lang="en-US" smtClean="0"/>
              <a:t>21</a:t>
            </a:fld>
            <a:endParaRPr lang="en-US"/>
          </a:p>
        </p:txBody>
      </p:sp>
    </p:spTree>
    <p:extLst>
      <p:ext uri="{BB962C8B-B14F-4D97-AF65-F5344CB8AC3E}">
        <p14:creationId xmlns:p14="http://schemas.microsoft.com/office/powerpoint/2010/main" val="144147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22</a:t>
            </a:fld>
            <a:endParaRPr lang="en-US"/>
          </a:p>
        </p:txBody>
      </p:sp>
    </p:spTree>
    <p:extLst>
      <p:ext uri="{BB962C8B-B14F-4D97-AF65-F5344CB8AC3E}">
        <p14:creationId xmlns:p14="http://schemas.microsoft.com/office/powerpoint/2010/main" val="1476044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23</a:t>
            </a:fld>
            <a:endParaRPr lang="en-US"/>
          </a:p>
        </p:txBody>
      </p:sp>
    </p:spTree>
    <p:extLst>
      <p:ext uri="{BB962C8B-B14F-4D97-AF65-F5344CB8AC3E}">
        <p14:creationId xmlns:p14="http://schemas.microsoft.com/office/powerpoint/2010/main" val="2747282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24</a:t>
            </a:fld>
            <a:endParaRPr lang="en-US"/>
          </a:p>
        </p:txBody>
      </p:sp>
    </p:spTree>
    <p:extLst>
      <p:ext uri="{BB962C8B-B14F-4D97-AF65-F5344CB8AC3E}">
        <p14:creationId xmlns:p14="http://schemas.microsoft.com/office/powerpoint/2010/main" val="290993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25</a:t>
            </a:fld>
            <a:endParaRPr lang="en-US"/>
          </a:p>
        </p:txBody>
      </p:sp>
    </p:spTree>
    <p:extLst>
      <p:ext uri="{BB962C8B-B14F-4D97-AF65-F5344CB8AC3E}">
        <p14:creationId xmlns:p14="http://schemas.microsoft.com/office/powerpoint/2010/main" val="379339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26</a:t>
            </a:fld>
            <a:endParaRPr lang="en-US"/>
          </a:p>
        </p:txBody>
      </p:sp>
    </p:spTree>
    <p:extLst>
      <p:ext uri="{BB962C8B-B14F-4D97-AF65-F5344CB8AC3E}">
        <p14:creationId xmlns:p14="http://schemas.microsoft.com/office/powerpoint/2010/main" val="1124760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27</a:t>
            </a:fld>
            <a:endParaRPr lang="en-US"/>
          </a:p>
        </p:txBody>
      </p:sp>
    </p:spTree>
    <p:extLst>
      <p:ext uri="{BB962C8B-B14F-4D97-AF65-F5344CB8AC3E}">
        <p14:creationId xmlns:p14="http://schemas.microsoft.com/office/powerpoint/2010/main" val="2149254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28</a:t>
            </a:fld>
            <a:endParaRPr lang="en-US"/>
          </a:p>
        </p:txBody>
      </p:sp>
    </p:spTree>
    <p:extLst>
      <p:ext uri="{BB962C8B-B14F-4D97-AF65-F5344CB8AC3E}">
        <p14:creationId xmlns:p14="http://schemas.microsoft.com/office/powerpoint/2010/main" val="4004950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29</a:t>
            </a:fld>
            <a:endParaRPr lang="en-US"/>
          </a:p>
        </p:txBody>
      </p:sp>
    </p:spTree>
    <p:extLst>
      <p:ext uri="{BB962C8B-B14F-4D97-AF65-F5344CB8AC3E}">
        <p14:creationId xmlns:p14="http://schemas.microsoft.com/office/powerpoint/2010/main" val="156921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9BD1F42-D31E-4B26-9DF7-FAF6A68A8E15}" type="slidenum">
              <a:t>3</a:t>
            </a:fld>
            <a:endParaRPr lang="en-US"/>
          </a:p>
        </p:txBody>
      </p:sp>
    </p:spTree>
    <p:extLst>
      <p:ext uri="{BB962C8B-B14F-4D97-AF65-F5344CB8AC3E}">
        <p14:creationId xmlns:p14="http://schemas.microsoft.com/office/powerpoint/2010/main" val="1347581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30</a:t>
            </a:fld>
            <a:endParaRPr lang="en-US"/>
          </a:p>
        </p:txBody>
      </p:sp>
    </p:spTree>
    <p:extLst>
      <p:ext uri="{BB962C8B-B14F-4D97-AF65-F5344CB8AC3E}">
        <p14:creationId xmlns:p14="http://schemas.microsoft.com/office/powerpoint/2010/main" val="1769728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31</a:t>
            </a:fld>
            <a:endParaRPr lang="en-US"/>
          </a:p>
        </p:txBody>
      </p:sp>
    </p:spTree>
    <p:extLst>
      <p:ext uri="{BB962C8B-B14F-4D97-AF65-F5344CB8AC3E}">
        <p14:creationId xmlns:p14="http://schemas.microsoft.com/office/powerpoint/2010/main" val="547700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10"/>
          </p:nvPr>
        </p:nvSpPr>
        <p:spPr/>
        <p:txBody>
          <a:bodyPr/>
          <a:lstStyle/>
          <a:p>
            <a:fld id="{79BD1F42-D31E-4B26-9DF7-FAF6A68A8E15}" type="slidenum">
              <a:rPr lang="en-US" smtClean="0"/>
              <a:t>32</a:t>
            </a:fld>
            <a:endParaRPr lang="en-US"/>
          </a:p>
        </p:txBody>
      </p:sp>
    </p:spTree>
    <p:extLst>
      <p:ext uri="{BB962C8B-B14F-4D97-AF65-F5344CB8AC3E}">
        <p14:creationId xmlns:p14="http://schemas.microsoft.com/office/powerpoint/2010/main" val="398311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There are five key conclusions based on the data analysis and results.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first is that the participants in this study demonstrated intrinsic motivation across their varied self-definitions of being a black woman attending college and their college experiences.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second is that participants expressed personal growth and development that was unique to their past experiences in their backgrounds and how they use those experiences to traverse their college experiences.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Third, each participant used varied and situational coping strategies to overcome gendered racism in the classroom or on-campus that was responsive to their past experiences and their self-defined identities.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Fourth, all participants consistently refined their self-definitions as resistance to stereotypes of black women and typecasts roles of black women generally and the ideal college student.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Finally, this study’s analysis and results supports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Metzner</a:t>
            </a:r>
            <a:r>
              <a:rPr lang="en-US" sz="1800" dirty="0">
                <a:effectLst/>
                <a:latin typeface="Calibri" panose="020F0502020204030204" pitchFamily="34" charset="0"/>
                <a:ea typeface="Times New Roman" panose="02020603050405020304" pitchFamily="18" charset="0"/>
                <a:cs typeface="Calibri" panose="020F0502020204030204" pitchFamily="34" charset="0"/>
              </a:rPr>
              <a:t> and Bean’s (1987) nontraditional and commuter college student engagement model, specifically that background variables have possible effects on college satisfaction and academic outcomes or engagement relative to black women enrolled in college.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9BD1F42-D31E-4B26-9DF7-FAF6A68A8E15}" type="slidenum">
              <a:rPr lang="en-US" smtClean="0"/>
              <a:t>33</a:t>
            </a:fld>
            <a:endParaRPr lang="en-US"/>
          </a:p>
        </p:txBody>
      </p:sp>
    </p:spTree>
    <p:extLst>
      <p:ext uri="{BB962C8B-B14F-4D97-AF65-F5344CB8AC3E}">
        <p14:creationId xmlns:p14="http://schemas.microsoft.com/office/powerpoint/2010/main" val="4226467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D1F42-D31E-4B26-9DF7-FAF6A68A8E15}" type="slidenum">
              <a:rPr lang="en-US" smtClean="0"/>
              <a:t>34</a:t>
            </a:fld>
            <a:endParaRPr lang="en-US"/>
          </a:p>
        </p:txBody>
      </p:sp>
    </p:spTree>
    <p:extLst>
      <p:ext uri="{BB962C8B-B14F-4D97-AF65-F5344CB8AC3E}">
        <p14:creationId xmlns:p14="http://schemas.microsoft.com/office/powerpoint/2010/main" val="2578362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D1F42-D31E-4B26-9DF7-FAF6A68A8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78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D1F42-D31E-4B26-9DF7-FAF6A68A8E15}" type="slidenum">
              <a:rPr lang="en-US" smtClean="0"/>
              <a:t>4</a:t>
            </a:fld>
            <a:endParaRPr lang="en-US"/>
          </a:p>
        </p:txBody>
      </p:sp>
    </p:spTree>
    <p:extLst>
      <p:ext uri="{BB962C8B-B14F-4D97-AF65-F5344CB8AC3E}">
        <p14:creationId xmlns:p14="http://schemas.microsoft.com/office/powerpoint/2010/main" val="88729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79BD1F42-D31E-4B26-9DF7-FAF6A68A8E15}" type="slidenum">
              <a:rPr lang="en-US" smtClean="0"/>
              <a:t>5</a:t>
            </a:fld>
            <a:endParaRPr lang="en-US"/>
          </a:p>
        </p:txBody>
      </p:sp>
    </p:spTree>
    <p:extLst>
      <p:ext uri="{BB962C8B-B14F-4D97-AF65-F5344CB8AC3E}">
        <p14:creationId xmlns:p14="http://schemas.microsoft.com/office/powerpoint/2010/main" val="161814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11"/>
              </a:spcAft>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9BD1F42-D31E-4B26-9DF7-FAF6A68A8E15}" type="slidenum">
              <a:rPr lang="en-US"/>
              <a:t>6</a:t>
            </a:fld>
            <a:endParaRPr lang="en-US"/>
          </a:p>
        </p:txBody>
      </p:sp>
    </p:spTree>
    <p:extLst>
      <p:ext uri="{BB962C8B-B14F-4D97-AF65-F5344CB8AC3E}">
        <p14:creationId xmlns:p14="http://schemas.microsoft.com/office/powerpoint/2010/main" val="197491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D1F42-D31E-4B26-9DF7-FAF6A68A8E15}" type="slidenum">
              <a:rPr lang="en-US" smtClean="0"/>
              <a:t>7</a:t>
            </a:fld>
            <a:endParaRPr lang="en-US"/>
          </a:p>
        </p:txBody>
      </p:sp>
    </p:spTree>
    <p:extLst>
      <p:ext uri="{BB962C8B-B14F-4D97-AF65-F5344CB8AC3E}">
        <p14:creationId xmlns:p14="http://schemas.microsoft.com/office/powerpoint/2010/main" val="227578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9BD1F42-D31E-4B26-9DF7-FAF6A68A8E15}" type="slidenum">
              <a:rPr lang="en-US"/>
              <a:t>8</a:t>
            </a:fld>
            <a:endParaRPr lang="en-US"/>
          </a:p>
        </p:txBody>
      </p:sp>
    </p:spTree>
    <p:extLst>
      <p:ext uri="{BB962C8B-B14F-4D97-AF65-F5344CB8AC3E}">
        <p14:creationId xmlns:p14="http://schemas.microsoft.com/office/powerpoint/2010/main" val="330832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79BD1F42-D31E-4B26-9DF7-FAF6A68A8E15}" type="slidenum">
              <a:rPr lang="en-US" smtClean="0"/>
              <a:t>9</a:t>
            </a:fld>
            <a:endParaRPr lang="en-US"/>
          </a:p>
        </p:txBody>
      </p:sp>
    </p:spTree>
    <p:extLst>
      <p:ext uri="{BB962C8B-B14F-4D97-AF65-F5344CB8AC3E}">
        <p14:creationId xmlns:p14="http://schemas.microsoft.com/office/powerpoint/2010/main" val="88730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8E4B6E-2776-43FD-BB3D-4A7CBDBBAF9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267471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E4B6E-2776-43FD-BB3D-4A7CBDBBAF9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221162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E4B6E-2776-43FD-BB3D-4A7CBDBBAF9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224379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E4B6E-2776-43FD-BB3D-4A7CBDBBAF9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10328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8E4B6E-2776-43FD-BB3D-4A7CBDBBAF9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135251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E4B6E-2776-43FD-BB3D-4A7CBDBBAF94}"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403104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E4B6E-2776-43FD-BB3D-4A7CBDBBAF94}"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281134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E4B6E-2776-43FD-BB3D-4A7CBDBBAF94}"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272985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E4B6E-2776-43FD-BB3D-4A7CBDBBAF94}"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217477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E4B6E-2776-43FD-BB3D-4A7CBDBBAF94}"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382819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E4B6E-2776-43FD-BB3D-4A7CBDBBAF94}"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756F0-FE0E-4D56-89DA-1B8AE17C8620}" type="slidenum">
              <a:rPr lang="en-US" smtClean="0"/>
              <a:t>‹#›</a:t>
            </a:fld>
            <a:endParaRPr lang="en-US"/>
          </a:p>
        </p:txBody>
      </p:sp>
    </p:spTree>
    <p:extLst>
      <p:ext uri="{BB962C8B-B14F-4D97-AF65-F5344CB8AC3E}">
        <p14:creationId xmlns:p14="http://schemas.microsoft.com/office/powerpoint/2010/main" val="174054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E4B6E-2776-43FD-BB3D-4A7CBDBBAF94}" type="datetimeFigureOut">
              <a:rPr lang="en-US" smtClean="0"/>
              <a:t>11/29/2023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756F0-FE0E-4D56-89DA-1B8AE17C8620}" type="slidenum">
              <a:rPr lang="en-US" smtClean="0"/>
              <a:t>‹#›</a:t>
            </a:fld>
            <a:endParaRPr lang="en-US"/>
          </a:p>
        </p:txBody>
      </p:sp>
    </p:spTree>
    <p:extLst>
      <p:ext uri="{BB962C8B-B14F-4D97-AF65-F5344CB8AC3E}">
        <p14:creationId xmlns:p14="http://schemas.microsoft.com/office/powerpoint/2010/main" val="2253673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reassignedtime.wordpress.com/2011/07/29/identity-crisis-gender-class-the-humaniti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hyperlink" Target="https://www.flickr.com/photos/mustafakhayat/6807589637/"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dangerouslee.biz/group-of-african-american-women/"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bmawufbp.blogspot.com/2012/08/why-are-so-many-quality-black-women.html" TargetMode="External"/><Relationship Id="rId5" Type="http://schemas.openxmlformats.org/officeDocument/2006/relationships/image" Target="../media/image8.jpeg"/><Relationship Id="rId4" Type="http://schemas.openxmlformats.org/officeDocument/2006/relationships/hyperlink" Target="http://www.onyxtruth.com/2014/03/20/womens-biggest-mistak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flickr.com/photos/wippetywu/7783029144/" TargetMode="External"/><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brasildefato.com.br/2019/09/12/seminario-sobre-democracia-traz-ao-brasil-angela-davis-e-patricia-hills-colli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hyperlink" Target="http://www.evidentlycochrane.net/qualitative-research-patient-c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AB53F03-D089-46B4-B566-89182DBDD72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5200"/>
          <a:stretch/>
        </p:blipFill>
        <p:spPr>
          <a:xfrm>
            <a:off x="3523488" y="10"/>
            <a:ext cx="8668512" cy="6857990"/>
          </a:xfrm>
          <a:prstGeom prst="rect">
            <a:avLst/>
          </a:prstGeom>
        </p:spPr>
      </p:pic>
      <p:sp>
        <p:nvSpPr>
          <p:cNvPr id="21"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4407" y="945932"/>
            <a:ext cx="4861275" cy="3773134"/>
          </a:xfrm>
        </p:spPr>
        <p:txBody>
          <a:bodyPr anchor="b">
            <a:noAutofit/>
          </a:bodyPr>
          <a:lstStyle/>
          <a:p>
            <a:pPr algn="l"/>
            <a:r>
              <a:rPr lang="en-US" sz="4400" b="1" dirty="0">
                <a:latin typeface="+mn-lt"/>
              </a:rPr>
              <a:t>Black women:  College experiences and academic engagement</a:t>
            </a:r>
            <a:br>
              <a:rPr lang="en-US" sz="4400" b="1" dirty="0">
                <a:latin typeface="+mn-lt"/>
              </a:rPr>
            </a:br>
            <a:endParaRPr lang="en-US" sz="4400" b="1" dirty="0">
              <a:latin typeface="+mn-lt"/>
              <a:cs typeface="Calibri Light"/>
            </a:endParaRPr>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dirty="0"/>
              <a:t>November 17, 2023</a:t>
            </a:r>
          </a:p>
          <a:p>
            <a:pPr algn="l"/>
            <a:r>
              <a:rPr lang="en-US" sz="2000" dirty="0">
                <a:cs typeface="Calibri"/>
              </a:rPr>
              <a:t>ICCCA Conference</a:t>
            </a:r>
          </a:p>
        </p:txBody>
      </p:sp>
      <p:sp>
        <p:nvSpPr>
          <p:cNvPr id="22"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1519784-ED16-4F56-BBE3-C2E81C5D97FC}"/>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72283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0" name="Straight Connector 52">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Rectangle 54">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6073" y="489439"/>
            <a:ext cx="11139854" cy="930447"/>
          </a:xfrm>
        </p:spPr>
        <p:txBody>
          <a:bodyPr>
            <a:normAutofit/>
          </a:bodyPr>
          <a:lstStyle/>
          <a:p>
            <a:r>
              <a:rPr lang="en-US" sz="5400" dirty="0">
                <a:solidFill>
                  <a:schemeClr val="bg1"/>
                </a:solidFill>
                <a:latin typeface="+mn-lt"/>
              </a:rPr>
              <a:t>Data Collection:</a:t>
            </a:r>
          </a:p>
        </p:txBody>
      </p:sp>
      <p:cxnSp>
        <p:nvCxnSpPr>
          <p:cNvPr id="52" name="Straight Connector 56">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8">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CF96A8C9-EA9D-853F-8FD8-95A2CE8E0F2E}"/>
              </a:ext>
            </a:extLst>
          </p:cNvPr>
          <p:cNvGraphicFramePr>
            <a:graphicFrameLocks noGrp="1"/>
          </p:cNvGraphicFramePr>
          <p:nvPr>
            <p:extLst>
              <p:ext uri="{D42A27DB-BD31-4B8C-83A1-F6EECF244321}">
                <p14:modId xmlns:p14="http://schemas.microsoft.com/office/powerpoint/2010/main" val="2174501924"/>
              </p:ext>
            </p:extLst>
          </p:nvPr>
        </p:nvGraphicFramePr>
        <p:xfrm>
          <a:off x="89647" y="2566146"/>
          <a:ext cx="11592019" cy="3685728"/>
        </p:xfrm>
        <a:graphic>
          <a:graphicData uri="http://schemas.openxmlformats.org/drawingml/2006/table">
            <a:tbl>
              <a:tblPr firstRow="1" firstCol="1" bandRow="1">
                <a:noFill/>
                <a:tableStyleId>{5C22544A-7EE6-4342-B048-85BDC9FD1C3A}</a:tableStyleId>
              </a:tblPr>
              <a:tblGrid>
                <a:gridCol w="2317730">
                  <a:extLst>
                    <a:ext uri="{9D8B030D-6E8A-4147-A177-3AD203B41FA5}">
                      <a16:colId xmlns:a16="http://schemas.microsoft.com/office/drawing/2014/main" val="2380562950"/>
                    </a:ext>
                  </a:extLst>
                </a:gridCol>
                <a:gridCol w="2411032">
                  <a:extLst>
                    <a:ext uri="{9D8B030D-6E8A-4147-A177-3AD203B41FA5}">
                      <a16:colId xmlns:a16="http://schemas.microsoft.com/office/drawing/2014/main" val="2358192887"/>
                    </a:ext>
                  </a:extLst>
                </a:gridCol>
                <a:gridCol w="3017327">
                  <a:extLst>
                    <a:ext uri="{9D8B030D-6E8A-4147-A177-3AD203B41FA5}">
                      <a16:colId xmlns:a16="http://schemas.microsoft.com/office/drawing/2014/main" val="756942712"/>
                    </a:ext>
                  </a:extLst>
                </a:gridCol>
                <a:gridCol w="3845930">
                  <a:extLst>
                    <a:ext uri="{9D8B030D-6E8A-4147-A177-3AD203B41FA5}">
                      <a16:colId xmlns:a16="http://schemas.microsoft.com/office/drawing/2014/main" val="1335226180"/>
                    </a:ext>
                  </a:extLst>
                </a:gridCol>
              </a:tblGrid>
              <a:tr h="607707">
                <a:tc>
                  <a:txBody>
                    <a:bodyPr/>
                    <a:lstStyle/>
                    <a:p>
                      <a:pPr algn="r"/>
                      <a:r>
                        <a:rPr lang="en-US" sz="1600" b="1" dirty="0">
                          <a:solidFill>
                            <a:schemeClr val="tx1">
                              <a:lumMod val="75000"/>
                              <a:lumOff val="25000"/>
                            </a:schemeClr>
                          </a:solidFill>
                          <a:effectLst/>
                        </a:rPr>
                        <a:t>Researcher</a:t>
                      </a:r>
                    </a:p>
                    <a:p>
                      <a:pPr algn="r"/>
                      <a:r>
                        <a:rPr lang="en-US" sz="1600" b="1" dirty="0">
                          <a:solidFill>
                            <a:schemeClr val="tx1">
                              <a:lumMod val="75000"/>
                              <a:lumOff val="25000"/>
                            </a:schemeClr>
                          </a:solidFill>
                          <a:effectLst/>
                        </a:rPr>
                        <a:t>Approach</a:t>
                      </a:r>
                    </a:p>
                  </a:txBody>
                  <a:tcPr marL="189911" marR="284867" marT="94956" marB="94956">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en-US" sz="1600" b="1" dirty="0">
                          <a:solidFill>
                            <a:schemeClr val="tx1">
                              <a:lumMod val="75000"/>
                              <a:lumOff val="25000"/>
                            </a:schemeClr>
                          </a:solidFill>
                          <a:effectLst/>
                        </a:rPr>
                        <a:t>Interview Structure</a:t>
                      </a:r>
                    </a:p>
                  </a:txBody>
                  <a:tcPr marL="189911" marR="71217" marT="94956" marB="94956">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r>
                        <a:rPr lang="en-US" sz="1600" b="1" dirty="0">
                          <a:solidFill>
                            <a:schemeClr val="tx1">
                              <a:lumMod val="75000"/>
                              <a:lumOff val="25000"/>
                            </a:schemeClr>
                          </a:solidFill>
                          <a:effectLst/>
                        </a:rPr>
                        <a:t>Method</a:t>
                      </a:r>
                    </a:p>
                  </a:txBody>
                  <a:tcPr marL="189911" marR="71217" marT="94956" marB="94956">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r>
                        <a:rPr lang="en-US" sz="1600" b="1" dirty="0">
                          <a:solidFill>
                            <a:schemeClr val="tx1">
                              <a:lumMod val="75000"/>
                              <a:lumOff val="25000"/>
                            </a:schemeClr>
                          </a:solidFill>
                          <a:effectLst/>
                        </a:rPr>
                        <a:t>Example Question</a:t>
                      </a:r>
                    </a:p>
                  </a:txBody>
                  <a:tcPr marL="189911" marR="71217" marT="94956" marB="94956">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967753581"/>
                  </a:ext>
                </a:extLst>
              </a:tr>
              <a:tr h="783007">
                <a:tc>
                  <a:txBody>
                    <a:bodyPr/>
                    <a:lstStyle/>
                    <a:p>
                      <a:pPr algn="r"/>
                      <a:r>
                        <a:rPr lang="en-US" sz="1600" b="1" dirty="0">
                          <a:solidFill>
                            <a:schemeClr val="tx1">
                              <a:lumMod val="75000"/>
                              <a:lumOff val="25000"/>
                            </a:schemeClr>
                          </a:solidFill>
                          <a:effectLst/>
                        </a:rPr>
                        <a:t>Acceptance of natural attitude of participants</a:t>
                      </a:r>
                    </a:p>
                  </a:txBody>
                  <a:tcPr marL="189911" marR="284867" marT="94956" marB="94956">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r>
                        <a:rPr lang="en-US" sz="1600" dirty="0">
                          <a:solidFill>
                            <a:schemeClr val="tx1">
                              <a:lumMod val="75000"/>
                              <a:lumOff val="25000"/>
                            </a:schemeClr>
                          </a:solidFill>
                          <a:effectLst/>
                        </a:rPr>
                        <a:t>Contextualization (Eliciting the lifeworld in natural attitude)</a:t>
                      </a:r>
                    </a:p>
                  </a:txBody>
                  <a:tcPr marL="189911" marR="71217" marT="94956" marB="9495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1600" dirty="0">
                          <a:solidFill>
                            <a:schemeClr val="tx1">
                              <a:lumMod val="75000"/>
                              <a:lumOff val="25000"/>
                            </a:schemeClr>
                          </a:solidFill>
                          <a:effectLst/>
                        </a:rPr>
                        <a:t>Descriptive/Narrative context questions</a:t>
                      </a:r>
                    </a:p>
                  </a:txBody>
                  <a:tcPr marL="189911" marR="71217" marT="94956" marB="9495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1600" dirty="0">
                          <a:solidFill>
                            <a:schemeClr val="tx1">
                              <a:lumMod val="75000"/>
                              <a:lumOff val="25000"/>
                            </a:schemeClr>
                          </a:solidFill>
                          <a:effectLst/>
                        </a:rPr>
                        <a:t>“Tell me about becoming ill,” or “Tell me how you came to be at the satellite unit.”</a:t>
                      </a:r>
                    </a:p>
                    <a:p>
                      <a:endParaRPr lang="en-US" sz="1600" dirty="0">
                        <a:solidFill>
                          <a:schemeClr val="tx1">
                            <a:lumMod val="75000"/>
                            <a:lumOff val="25000"/>
                          </a:schemeClr>
                        </a:solidFill>
                        <a:effectLst/>
                      </a:endParaRPr>
                    </a:p>
                  </a:txBody>
                  <a:tcPr marL="189911" marR="71217" marT="94956" marB="9495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533790807"/>
                  </a:ext>
                </a:extLst>
              </a:tr>
              <a:tr h="1005054">
                <a:tc>
                  <a:txBody>
                    <a:bodyPr/>
                    <a:lstStyle/>
                    <a:p>
                      <a:pPr algn="r"/>
                      <a:r>
                        <a:rPr lang="en-US" sz="1600" b="1" dirty="0">
                          <a:solidFill>
                            <a:schemeClr val="tx1">
                              <a:lumMod val="75000"/>
                              <a:lumOff val="25000"/>
                            </a:schemeClr>
                          </a:solidFill>
                          <a:effectLst/>
                        </a:rPr>
                        <a:t>Reflective critical dialogue with self</a:t>
                      </a:r>
                    </a:p>
                  </a:txBody>
                  <a:tcPr marL="189911" marR="284867" marT="94956" marB="94956">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r>
                        <a:rPr lang="en-US" sz="1600" dirty="0">
                          <a:solidFill>
                            <a:schemeClr val="tx1">
                              <a:lumMod val="75000"/>
                              <a:lumOff val="25000"/>
                            </a:schemeClr>
                          </a:solidFill>
                          <a:effectLst/>
                        </a:rPr>
                        <a:t>Apprehending the phenomenon (modes of appearing in natural attitude)</a:t>
                      </a:r>
                    </a:p>
                  </a:txBody>
                  <a:tcPr marL="189911" marR="71217" marT="94956" marB="94956">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r>
                        <a:rPr lang="en-US" sz="1600" dirty="0">
                          <a:solidFill>
                            <a:schemeClr val="tx1">
                              <a:lumMod val="75000"/>
                              <a:lumOff val="25000"/>
                            </a:schemeClr>
                          </a:solidFill>
                          <a:effectLst/>
                        </a:rPr>
                        <a:t>Descriptive and structural questions of modes of appearing</a:t>
                      </a:r>
                    </a:p>
                  </a:txBody>
                  <a:tcPr marL="189911" marR="71217" marT="94956" marB="94956">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r>
                        <a:rPr lang="en-US" sz="1600" dirty="0">
                          <a:solidFill>
                            <a:schemeClr val="tx1">
                              <a:lumMod val="75000"/>
                              <a:lumOff val="25000"/>
                            </a:schemeClr>
                          </a:solidFill>
                          <a:effectLst/>
                        </a:rPr>
                        <a:t>“Tell me about your typical day at the satellite unit,” or “Tell me what you do to get ready for dialysis.”</a:t>
                      </a:r>
                    </a:p>
                    <a:p>
                      <a:endParaRPr lang="en-US" sz="1600" dirty="0">
                        <a:solidFill>
                          <a:schemeClr val="tx1">
                            <a:lumMod val="75000"/>
                            <a:lumOff val="25000"/>
                          </a:schemeClr>
                        </a:solidFill>
                        <a:effectLst/>
                      </a:endParaRPr>
                    </a:p>
                  </a:txBody>
                  <a:tcPr marL="189911" marR="71217" marT="94956" marB="94956">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398421198"/>
                  </a:ext>
                </a:extLst>
              </a:tr>
              <a:tr h="794694">
                <a:tc>
                  <a:txBody>
                    <a:bodyPr/>
                    <a:lstStyle/>
                    <a:p>
                      <a:pPr algn="r"/>
                      <a:r>
                        <a:rPr lang="en-US" sz="1600" b="1" dirty="0">
                          <a:solidFill>
                            <a:schemeClr val="tx1">
                              <a:lumMod val="75000"/>
                              <a:lumOff val="25000"/>
                            </a:schemeClr>
                          </a:solidFill>
                          <a:effectLst/>
                        </a:rPr>
                        <a:t>Active listening</a:t>
                      </a:r>
                    </a:p>
                  </a:txBody>
                  <a:tcPr marL="189911" marR="284867" marT="94956" marB="94956">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r>
                        <a:rPr lang="en-US" sz="1600" dirty="0">
                          <a:solidFill>
                            <a:schemeClr val="tx1">
                              <a:lumMod val="75000"/>
                              <a:lumOff val="25000"/>
                            </a:schemeClr>
                          </a:solidFill>
                          <a:effectLst/>
                        </a:rPr>
                        <a:t>Clarifying the phenomenon</a:t>
                      </a:r>
                    </a:p>
                  </a:txBody>
                  <a:tcPr marL="189911" marR="71217" marT="94956" marB="9495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1600" dirty="0">
                          <a:solidFill>
                            <a:schemeClr val="tx1">
                              <a:lumMod val="75000"/>
                              <a:lumOff val="25000"/>
                            </a:schemeClr>
                          </a:solidFill>
                          <a:effectLst/>
                        </a:rPr>
                        <a:t>Imaginative variation: varying of structure questions</a:t>
                      </a:r>
                    </a:p>
                  </a:txBody>
                  <a:tcPr marL="189911" marR="71217" marT="94956" marB="9495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en-US" sz="1600" dirty="0">
                          <a:solidFill>
                            <a:schemeClr val="tx1">
                              <a:lumMod val="75000"/>
                              <a:lumOff val="25000"/>
                            </a:schemeClr>
                          </a:solidFill>
                          <a:effectLst/>
                        </a:rPr>
                        <a:t>“Describe how the unit experience would change if a doctor was present at all times.”</a:t>
                      </a:r>
                    </a:p>
                  </a:txBody>
                  <a:tcPr marL="189911" marR="71217" marT="94956" marB="9495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807370764"/>
                  </a:ext>
                </a:extLst>
              </a:tr>
            </a:tbl>
          </a:graphicData>
        </a:graphic>
      </p:graphicFrame>
    </p:spTree>
    <p:extLst>
      <p:ext uri="{BB962C8B-B14F-4D97-AF65-F5344CB8AC3E}">
        <p14:creationId xmlns:p14="http://schemas.microsoft.com/office/powerpoint/2010/main" val="273638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Stock exchange numbers">
            <a:extLst>
              <a:ext uri="{FF2B5EF4-FFF2-40B4-BE49-F238E27FC236}">
                <a16:creationId xmlns:a16="http://schemas.microsoft.com/office/drawing/2014/main" id="{C7C32E0C-9E2F-CD8B-3DFF-750DB1020511}"/>
              </a:ext>
            </a:extLst>
          </p:cNvPr>
          <p:cNvPicPr>
            <a:picLocks noChangeAspect="1"/>
          </p:cNvPicPr>
          <p:nvPr/>
        </p:nvPicPr>
        <p:blipFill rotWithShape="1">
          <a:blip r:embed="rId3"/>
          <a:srcRect l="9092" t="12739" r="-7" b="10532"/>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749985" y="640263"/>
            <a:ext cx="3759240" cy="1344975"/>
          </a:xfrm>
        </p:spPr>
        <p:txBody>
          <a:bodyPr vert="horz" lIns="91440" tIns="45720" rIns="91440" bIns="45720" rtlCol="0" anchor="ctr">
            <a:normAutofit/>
          </a:bodyPr>
          <a:lstStyle/>
          <a:p>
            <a:pPr algn="l"/>
            <a:r>
              <a:rPr lang="en-US" sz="4000" b="1" dirty="0">
                <a:latin typeface="+mn-lt"/>
              </a:rPr>
              <a:t>Results</a:t>
            </a:r>
          </a:p>
        </p:txBody>
      </p:sp>
      <p:sp>
        <p:nvSpPr>
          <p:cNvPr id="3" name="Subtitle 2"/>
          <p:cNvSpPr>
            <a:spLocks noGrp="1"/>
          </p:cNvSpPr>
          <p:nvPr>
            <p:ph type="subTitle" idx="1"/>
          </p:nvPr>
        </p:nvSpPr>
        <p:spPr>
          <a:xfrm>
            <a:off x="7738084" y="1718351"/>
            <a:ext cx="3764826" cy="3773010"/>
          </a:xfrm>
        </p:spPr>
        <p:txBody>
          <a:bodyPr vert="horz" lIns="91440" tIns="45720" rIns="91440" bIns="45720" rtlCol="0" anchor="t">
            <a:noAutofit/>
          </a:bodyPr>
          <a:lstStyle/>
          <a:p>
            <a:pPr algn="l"/>
            <a:r>
              <a:rPr lang="en-US" sz="2800" dirty="0"/>
              <a:t>Three classroom or on-campus themes: </a:t>
            </a:r>
            <a:endParaRPr lang="en-US" sz="2800" dirty="0">
              <a:cs typeface="Calibri"/>
            </a:endParaRPr>
          </a:p>
          <a:p>
            <a:pPr marL="685800" lvl="1" indent="-342900" algn="l">
              <a:buAutoNum type="arabicPeriod"/>
            </a:pPr>
            <a:r>
              <a:rPr lang="en-US" sz="2800" dirty="0"/>
              <a:t>The use of stereotypes</a:t>
            </a:r>
            <a:endParaRPr lang="en-US" sz="2800" dirty="0">
              <a:cs typeface="Calibri"/>
            </a:endParaRPr>
          </a:p>
          <a:p>
            <a:pPr marL="685800" lvl="1" indent="-342900" algn="l">
              <a:buAutoNum type="arabicPeriod"/>
            </a:pPr>
            <a:r>
              <a:rPr lang="en-US" sz="2800" dirty="0"/>
              <a:t>The presence or lack of diversity</a:t>
            </a:r>
            <a:endParaRPr lang="en-US" sz="2800" dirty="0">
              <a:cs typeface="Calibri"/>
            </a:endParaRPr>
          </a:p>
          <a:p>
            <a:pPr marL="685800" lvl="1" indent="-342900" algn="l">
              <a:buAutoNum type="arabicPeriod"/>
            </a:pPr>
            <a:r>
              <a:rPr lang="en-US" sz="2800" dirty="0"/>
              <a:t>The feeling of being dismissed</a:t>
            </a:r>
            <a:endParaRPr lang="en-US" sz="2800" dirty="0">
              <a:cs typeface="Calibri"/>
            </a:endParaRPr>
          </a:p>
        </p:txBody>
      </p:sp>
    </p:spTree>
    <p:extLst>
      <p:ext uri="{BB962C8B-B14F-4D97-AF65-F5344CB8AC3E}">
        <p14:creationId xmlns:p14="http://schemas.microsoft.com/office/powerpoint/2010/main" val="234275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6073" y="489439"/>
            <a:ext cx="11139854" cy="930447"/>
          </a:xfrm>
        </p:spPr>
        <p:txBody>
          <a:bodyPr>
            <a:normAutofit/>
          </a:bodyPr>
          <a:lstStyle/>
          <a:p>
            <a:r>
              <a:rPr lang="en-US" sz="5400" b="1" dirty="0">
                <a:solidFill>
                  <a:schemeClr val="bg1"/>
                </a:solidFill>
              </a:rPr>
              <a:t>Results distribution</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155122046"/>
              </p:ext>
            </p:extLst>
          </p:nvPr>
        </p:nvGraphicFramePr>
        <p:xfrm>
          <a:off x="320040" y="2487101"/>
          <a:ext cx="11496823" cy="3878528"/>
        </p:xfrm>
        <a:graphic>
          <a:graphicData uri="http://schemas.openxmlformats.org/drawingml/2006/table">
            <a:tbl>
              <a:tblPr firstRow="1" firstCol="1" bandRow="1">
                <a:tableStyleId>{5C22544A-7EE6-4342-B048-85BDC9FD1C3A}</a:tableStyleId>
              </a:tblPr>
              <a:tblGrid>
                <a:gridCol w="1900796">
                  <a:extLst>
                    <a:ext uri="{9D8B030D-6E8A-4147-A177-3AD203B41FA5}">
                      <a16:colId xmlns:a16="http://schemas.microsoft.com/office/drawing/2014/main" val="3365109191"/>
                    </a:ext>
                  </a:extLst>
                </a:gridCol>
                <a:gridCol w="3557048">
                  <a:extLst>
                    <a:ext uri="{9D8B030D-6E8A-4147-A177-3AD203B41FA5}">
                      <a16:colId xmlns:a16="http://schemas.microsoft.com/office/drawing/2014/main" val="2583720443"/>
                    </a:ext>
                  </a:extLst>
                </a:gridCol>
                <a:gridCol w="2106520">
                  <a:extLst>
                    <a:ext uri="{9D8B030D-6E8A-4147-A177-3AD203B41FA5}">
                      <a16:colId xmlns:a16="http://schemas.microsoft.com/office/drawing/2014/main" val="777658899"/>
                    </a:ext>
                  </a:extLst>
                </a:gridCol>
                <a:gridCol w="1918721">
                  <a:extLst>
                    <a:ext uri="{9D8B030D-6E8A-4147-A177-3AD203B41FA5}">
                      <a16:colId xmlns:a16="http://schemas.microsoft.com/office/drawing/2014/main" val="2197917835"/>
                    </a:ext>
                  </a:extLst>
                </a:gridCol>
                <a:gridCol w="2013738">
                  <a:extLst>
                    <a:ext uri="{9D8B030D-6E8A-4147-A177-3AD203B41FA5}">
                      <a16:colId xmlns:a16="http://schemas.microsoft.com/office/drawing/2014/main" val="3067854320"/>
                    </a:ext>
                  </a:extLst>
                </a:gridCol>
              </a:tblGrid>
              <a:tr h="278193">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gridSpan="3">
                  <a:txBody>
                    <a:bodyPr/>
                    <a:lstStyle/>
                    <a:p>
                      <a:pPr marL="0" marR="0" algn="ctr">
                        <a:lnSpc>
                          <a:spcPct val="107000"/>
                        </a:lnSpc>
                        <a:spcBef>
                          <a:spcPts val="0"/>
                        </a:spcBef>
                        <a:spcAft>
                          <a:spcPts val="0"/>
                        </a:spcAft>
                      </a:pPr>
                      <a:r>
                        <a:rPr lang="en-US" sz="1600">
                          <a:effectLst/>
                        </a:rPr>
                        <a:t>Classroom or on-campus themes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286050"/>
                  </a:ext>
                </a:extLst>
              </a:tr>
              <a:tr h="540212">
                <a:tc>
                  <a:txBody>
                    <a:bodyPr/>
                    <a:lstStyle/>
                    <a:p>
                      <a:pPr marL="0" marR="0" algn="l">
                        <a:lnSpc>
                          <a:spcPct val="107000"/>
                        </a:lnSpc>
                        <a:spcBef>
                          <a:spcPts val="0"/>
                        </a:spcBef>
                        <a:spcAft>
                          <a:spcPts val="0"/>
                        </a:spcAft>
                      </a:pPr>
                      <a:r>
                        <a:rPr lang="en-US" sz="1600">
                          <a:effectLst/>
                        </a:rPr>
                        <a:t>Participant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l">
                        <a:lnSpc>
                          <a:spcPct val="107000"/>
                        </a:lnSpc>
                        <a:spcBef>
                          <a:spcPts val="0"/>
                        </a:spcBef>
                        <a:spcAft>
                          <a:spcPts val="0"/>
                        </a:spcAft>
                      </a:pPr>
                      <a:r>
                        <a:rPr lang="en-US" sz="1600">
                          <a:effectLst/>
                        </a:rPr>
                        <a:t>Number of classroom or on-campus experiences described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l">
                        <a:lnSpc>
                          <a:spcPct val="107000"/>
                        </a:lnSpc>
                        <a:spcBef>
                          <a:spcPts val="0"/>
                        </a:spcBef>
                        <a:spcAft>
                          <a:spcPts val="0"/>
                        </a:spcAft>
                      </a:pPr>
                      <a:r>
                        <a:rPr lang="en-US" sz="1600">
                          <a:effectLst/>
                        </a:rPr>
                        <a:t>The use of stereotype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l">
                        <a:lnSpc>
                          <a:spcPct val="107000"/>
                        </a:lnSpc>
                        <a:spcBef>
                          <a:spcPts val="0"/>
                        </a:spcBef>
                        <a:spcAft>
                          <a:spcPts val="0"/>
                        </a:spcAft>
                      </a:pPr>
                      <a:r>
                        <a:rPr lang="en-US" sz="1600">
                          <a:effectLst/>
                        </a:rPr>
                        <a:t>The presence or lack of diversity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l">
                        <a:lnSpc>
                          <a:spcPct val="107000"/>
                        </a:lnSpc>
                        <a:spcBef>
                          <a:spcPts val="0"/>
                        </a:spcBef>
                        <a:spcAft>
                          <a:spcPts val="0"/>
                        </a:spcAft>
                      </a:pPr>
                      <a:r>
                        <a:rPr lang="en-US" sz="1600">
                          <a:effectLst/>
                        </a:rPr>
                        <a:t>The feeling of being dismissed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4127868317"/>
                  </a:ext>
                </a:extLst>
              </a:tr>
              <a:tr h="278193">
                <a:tc>
                  <a:txBody>
                    <a:bodyPr/>
                    <a:lstStyle/>
                    <a:p>
                      <a:pPr marL="0" marR="0" algn="l">
                        <a:lnSpc>
                          <a:spcPct val="107000"/>
                        </a:lnSpc>
                        <a:spcBef>
                          <a:spcPts val="0"/>
                        </a:spcBef>
                        <a:spcAft>
                          <a:spcPts val="0"/>
                        </a:spcAft>
                      </a:pPr>
                      <a:r>
                        <a:rPr lang="en-US" sz="1600">
                          <a:effectLst/>
                        </a:rPr>
                        <a:t>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1968898765"/>
                  </a:ext>
                </a:extLst>
              </a:tr>
              <a:tr h="278193">
                <a:tc>
                  <a:txBody>
                    <a:bodyPr/>
                    <a:lstStyle/>
                    <a:p>
                      <a:pPr marL="0" marR="0" algn="l">
                        <a:lnSpc>
                          <a:spcPct val="107000"/>
                        </a:lnSpc>
                        <a:spcBef>
                          <a:spcPts val="0"/>
                        </a:spcBef>
                        <a:spcAft>
                          <a:spcPts val="0"/>
                        </a:spcAft>
                      </a:pPr>
                      <a:r>
                        <a:rPr lang="en-US" sz="1600">
                          <a:effectLst/>
                        </a:rPr>
                        <a:t>Two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661272697"/>
                  </a:ext>
                </a:extLst>
              </a:tr>
              <a:tr h="278193">
                <a:tc>
                  <a:txBody>
                    <a:bodyPr/>
                    <a:lstStyle/>
                    <a:p>
                      <a:pPr marL="0" marR="0" algn="l">
                        <a:lnSpc>
                          <a:spcPct val="107000"/>
                        </a:lnSpc>
                        <a:spcBef>
                          <a:spcPts val="0"/>
                        </a:spcBef>
                        <a:spcAft>
                          <a:spcPts val="0"/>
                        </a:spcAft>
                      </a:pPr>
                      <a:r>
                        <a:rPr lang="en-US" sz="1600">
                          <a:effectLst/>
                        </a:rPr>
                        <a:t>Three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35257478"/>
                  </a:ext>
                </a:extLst>
              </a:tr>
              <a:tr h="278193">
                <a:tc>
                  <a:txBody>
                    <a:bodyPr/>
                    <a:lstStyle/>
                    <a:p>
                      <a:pPr marL="0" marR="0" algn="l">
                        <a:lnSpc>
                          <a:spcPct val="107000"/>
                        </a:lnSpc>
                        <a:spcBef>
                          <a:spcPts val="0"/>
                        </a:spcBef>
                        <a:spcAft>
                          <a:spcPts val="0"/>
                        </a:spcAft>
                      </a:pPr>
                      <a:r>
                        <a:rPr lang="en-US" sz="1600">
                          <a:effectLst/>
                        </a:rPr>
                        <a:t>Four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564869688"/>
                  </a:ext>
                </a:extLst>
              </a:tr>
              <a:tr h="278193">
                <a:tc>
                  <a:txBody>
                    <a:bodyPr/>
                    <a:lstStyle/>
                    <a:p>
                      <a:pPr marL="0" marR="0" algn="l">
                        <a:lnSpc>
                          <a:spcPct val="107000"/>
                        </a:lnSpc>
                        <a:spcBef>
                          <a:spcPts val="0"/>
                        </a:spcBef>
                        <a:spcAft>
                          <a:spcPts val="0"/>
                        </a:spcAft>
                      </a:pPr>
                      <a:r>
                        <a:rPr lang="en-US" sz="1600">
                          <a:effectLst/>
                        </a:rPr>
                        <a:t>Five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2367034754"/>
                  </a:ext>
                </a:extLst>
              </a:tr>
              <a:tr h="278193">
                <a:tc>
                  <a:txBody>
                    <a:bodyPr/>
                    <a:lstStyle/>
                    <a:p>
                      <a:pPr marL="0" marR="0" algn="l">
                        <a:lnSpc>
                          <a:spcPct val="107000"/>
                        </a:lnSpc>
                        <a:spcBef>
                          <a:spcPts val="0"/>
                        </a:spcBef>
                        <a:spcAft>
                          <a:spcPts val="0"/>
                        </a:spcAft>
                      </a:pPr>
                      <a:r>
                        <a:rPr lang="en-US" sz="1600">
                          <a:effectLst/>
                        </a:rPr>
                        <a:t>Six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371633003"/>
                  </a:ext>
                </a:extLst>
              </a:tr>
              <a:tr h="278193">
                <a:tc>
                  <a:txBody>
                    <a:bodyPr/>
                    <a:lstStyle/>
                    <a:p>
                      <a:pPr marL="0" marR="0" algn="l">
                        <a:lnSpc>
                          <a:spcPct val="107000"/>
                        </a:lnSpc>
                        <a:spcBef>
                          <a:spcPts val="0"/>
                        </a:spcBef>
                        <a:spcAft>
                          <a:spcPts val="0"/>
                        </a:spcAft>
                      </a:pPr>
                      <a:r>
                        <a:rPr lang="en-US" sz="1600">
                          <a:effectLst/>
                        </a:rPr>
                        <a:t>Seven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2629820752"/>
                  </a:ext>
                </a:extLst>
              </a:tr>
              <a:tr h="278193">
                <a:tc>
                  <a:txBody>
                    <a:bodyPr/>
                    <a:lstStyle/>
                    <a:p>
                      <a:pPr marL="0" marR="0" algn="l">
                        <a:lnSpc>
                          <a:spcPct val="107000"/>
                        </a:lnSpc>
                        <a:spcBef>
                          <a:spcPts val="0"/>
                        </a:spcBef>
                        <a:spcAft>
                          <a:spcPts val="0"/>
                        </a:spcAft>
                      </a:pPr>
                      <a:r>
                        <a:rPr lang="en-US" sz="1600">
                          <a:effectLst/>
                        </a:rPr>
                        <a:t>Eight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1307455759"/>
                  </a:ext>
                </a:extLst>
              </a:tr>
              <a:tr h="278193">
                <a:tc>
                  <a:txBody>
                    <a:bodyPr/>
                    <a:lstStyle/>
                    <a:p>
                      <a:pPr marL="0" marR="0" algn="l">
                        <a:lnSpc>
                          <a:spcPct val="107000"/>
                        </a:lnSpc>
                        <a:spcBef>
                          <a:spcPts val="0"/>
                        </a:spcBef>
                        <a:spcAft>
                          <a:spcPts val="0"/>
                        </a:spcAft>
                      </a:pPr>
                      <a:r>
                        <a:rPr lang="en-US" sz="1600">
                          <a:effectLst/>
                        </a:rPr>
                        <a:t>Nine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250665469"/>
                  </a:ext>
                </a:extLst>
              </a:tr>
              <a:tr h="278193">
                <a:tc>
                  <a:txBody>
                    <a:bodyPr/>
                    <a:lstStyle/>
                    <a:p>
                      <a:pPr marL="0" marR="0" algn="l">
                        <a:lnSpc>
                          <a:spcPct val="107000"/>
                        </a:lnSpc>
                        <a:spcBef>
                          <a:spcPts val="0"/>
                        </a:spcBef>
                        <a:spcAft>
                          <a:spcPts val="0"/>
                        </a:spcAft>
                      </a:pPr>
                      <a:r>
                        <a:rPr lang="en-US" sz="1600">
                          <a:effectLst/>
                        </a:rPr>
                        <a:t>Ten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1220637733"/>
                  </a:ext>
                </a:extLst>
              </a:tr>
              <a:tr h="278193">
                <a:tc>
                  <a:txBody>
                    <a:bodyPr/>
                    <a:lstStyle/>
                    <a:p>
                      <a:pPr marL="0" marR="0" algn="l">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b="1">
                          <a:effectLst/>
                        </a:rPr>
                        <a:t>17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b="1">
                          <a:effectLst/>
                        </a:rPr>
                        <a:t>10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b="1">
                          <a:effectLst/>
                        </a:rPr>
                        <a:t>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tc>
                  <a:txBody>
                    <a:bodyPr/>
                    <a:lstStyle/>
                    <a:p>
                      <a:pPr marL="0" marR="0" algn="ctr">
                        <a:lnSpc>
                          <a:spcPct val="107000"/>
                        </a:lnSpc>
                        <a:spcBef>
                          <a:spcPts val="0"/>
                        </a:spcBef>
                        <a:spcAft>
                          <a:spcPts val="0"/>
                        </a:spcAft>
                      </a:pPr>
                      <a:r>
                        <a:rPr lang="en-US" sz="1600" b="1" dirty="0">
                          <a:effectLst/>
                        </a:rPr>
                        <a:t>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098" marR="55098" marT="0" marB="0"/>
                </a:tc>
                <a:extLst>
                  <a:ext uri="{0D108BD9-81ED-4DB2-BD59-A6C34878D82A}">
                    <a16:rowId xmlns:a16="http://schemas.microsoft.com/office/drawing/2014/main" val="3620288341"/>
                  </a:ext>
                </a:extLst>
              </a:tr>
            </a:tbl>
          </a:graphicData>
        </a:graphic>
      </p:graphicFrame>
    </p:spTree>
    <p:extLst>
      <p:ext uri="{BB962C8B-B14F-4D97-AF65-F5344CB8AC3E}">
        <p14:creationId xmlns:p14="http://schemas.microsoft.com/office/powerpoint/2010/main" val="229942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chemeClr val="tx1"/>
                </a:solidFill>
                <a:latin typeface="+mj-lt"/>
                <a:ea typeface="+mj-ea"/>
                <a:cs typeface="+mj-cs"/>
              </a:rPr>
              <a:t>The Use of Stereotypes:</a:t>
            </a:r>
            <a:endParaRPr lang="en-US" sz="4000" kern="120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1">
            <a:extLst>
              <a:ext uri="{FF2B5EF4-FFF2-40B4-BE49-F238E27FC236}">
                <a16:creationId xmlns:a16="http://schemas.microsoft.com/office/drawing/2014/main" id="{41B1F453-3A85-22A8-93E2-5E2B6D67D3AA}"/>
              </a:ext>
            </a:extLst>
          </p:cNvPr>
          <p:cNvSpPr txBox="1"/>
          <p:nvPr/>
        </p:nvSpPr>
        <p:spPr>
          <a:xfrm>
            <a:off x="367946" y="2481943"/>
            <a:ext cx="11577108" cy="369502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600"/>
              </a:spcBef>
            </a:pPr>
            <a:r>
              <a:rPr lang="en-US" sz="2200" b="1" dirty="0">
                <a:effectLst/>
              </a:rPr>
              <a:t>Participant 3 </a:t>
            </a:r>
            <a:r>
              <a:rPr lang="en-US" sz="2200" dirty="0">
                <a:effectLst/>
              </a:rPr>
              <a:t>described an experience while attending a four-year university:</a:t>
            </a:r>
            <a:r>
              <a:rPr lang="en-US" sz="2200" dirty="0"/>
              <a:t>     </a:t>
            </a:r>
            <a:endParaRPr lang="en-US" sz="2200">
              <a:effectLst/>
              <a:cs typeface="Calibri"/>
            </a:endParaRPr>
          </a:p>
          <a:p>
            <a:pPr>
              <a:lnSpc>
                <a:spcPct val="90000"/>
              </a:lnSpc>
              <a:spcBef>
                <a:spcPts val="600"/>
              </a:spcBef>
            </a:pPr>
            <a:r>
              <a:rPr lang="en-US" sz="2200" dirty="0">
                <a:effectLst/>
              </a:rPr>
              <a:t>When the freshman students arrived in the fall, we were assigned lodging. While respectful, there were questions about my hair routine. Also, there was a sense of needing to go out of their way to commune with students of color</a:t>
            </a:r>
            <a:endParaRPr lang="en-US" sz="2200" dirty="0">
              <a:cs typeface="Calibri"/>
            </a:endParaRPr>
          </a:p>
          <a:p>
            <a:pPr>
              <a:lnSpc>
                <a:spcPct val="90000"/>
              </a:lnSpc>
              <a:spcBef>
                <a:spcPts val="600"/>
              </a:spcBef>
            </a:pPr>
            <a:endParaRPr lang="en-US" sz="2200" dirty="0">
              <a:cs typeface="Calibri"/>
            </a:endParaRPr>
          </a:p>
          <a:p>
            <a:pPr>
              <a:lnSpc>
                <a:spcPct val="90000"/>
              </a:lnSpc>
              <a:spcBef>
                <a:spcPts val="600"/>
              </a:spcBef>
            </a:pPr>
            <a:r>
              <a:rPr lang="en-US" sz="2200" b="1" dirty="0">
                <a:effectLst/>
              </a:rPr>
              <a:t>Participant 5 </a:t>
            </a:r>
            <a:r>
              <a:rPr lang="en-US" sz="2200" dirty="0">
                <a:effectLst/>
              </a:rPr>
              <a:t>described an experience while attending her community college:</a:t>
            </a:r>
            <a:r>
              <a:rPr lang="en-US" sz="2200" dirty="0"/>
              <a:t> </a:t>
            </a:r>
            <a:endParaRPr lang="en-US" sz="2200">
              <a:cs typeface="Calibri"/>
            </a:endParaRPr>
          </a:p>
          <a:p>
            <a:pPr>
              <a:lnSpc>
                <a:spcPct val="90000"/>
              </a:lnSpc>
              <a:spcBef>
                <a:spcPts val="600"/>
              </a:spcBef>
            </a:pPr>
            <a:r>
              <a:rPr lang="en-US" sz="2200" dirty="0">
                <a:effectLst/>
              </a:rPr>
              <a:t>The student club advisor offered me a position as the president. I was honored and accepted. But during my time with the club, I felt pushed around and used. The advisor would talk over me or disregard my requests. So I eventually resigned. My family experience was projected here when I subscribed to the matriarch system of “black unity” ideology within the student club.</a:t>
            </a:r>
            <a:r>
              <a:rPr lang="en-US" sz="2200" dirty="0"/>
              <a:t>  </a:t>
            </a:r>
            <a:endParaRPr lang="en-US" sz="2200">
              <a:effectLst/>
              <a:cs typeface="Calibri"/>
            </a:endParaRPr>
          </a:p>
        </p:txBody>
      </p:sp>
    </p:spTree>
    <p:extLst>
      <p:ext uri="{BB962C8B-B14F-4D97-AF65-F5344CB8AC3E}">
        <p14:creationId xmlns:p14="http://schemas.microsoft.com/office/powerpoint/2010/main" val="375775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chemeClr val="tx1"/>
                </a:solidFill>
                <a:latin typeface="+mj-lt"/>
                <a:ea typeface="+mj-ea"/>
                <a:cs typeface="+mj-cs"/>
              </a:rPr>
              <a:t>The Use of Stereotypes:</a:t>
            </a:r>
            <a:endParaRPr lang="en-US" sz="4000" kern="120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1">
            <a:extLst>
              <a:ext uri="{FF2B5EF4-FFF2-40B4-BE49-F238E27FC236}">
                <a16:creationId xmlns:a16="http://schemas.microsoft.com/office/drawing/2014/main" id="{41B1F453-3A85-22A8-93E2-5E2B6D67D3AA}"/>
              </a:ext>
            </a:extLst>
          </p:cNvPr>
          <p:cNvSpPr txBox="1"/>
          <p:nvPr/>
        </p:nvSpPr>
        <p:spPr>
          <a:xfrm>
            <a:off x="406692" y="2262384"/>
            <a:ext cx="11577108" cy="400498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600"/>
              </a:spcBef>
            </a:pPr>
            <a:r>
              <a:rPr lang="en-US" sz="2200" b="1" dirty="0">
                <a:effectLst/>
              </a:rPr>
              <a:t>Participant 9 </a:t>
            </a:r>
            <a:r>
              <a:rPr lang="en-US" sz="2200" dirty="0">
                <a:effectLst/>
              </a:rPr>
              <a:t>described an experience while attending her four-year university.</a:t>
            </a:r>
            <a:r>
              <a:rPr lang="en-US" sz="2200" dirty="0"/>
              <a:t> </a:t>
            </a:r>
            <a:endParaRPr lang="en-US" sz="2200">
              <a:cs typeface="Calibri"/>
            </a:endParaRPr>
          </a:p>
          <a:p>
            <a:pPr marL="0" marR="0">
              <a:lnSpc>
                <a:spcPct val="90000"/>
              </a:lnSpc>
              <a:spcBef>
                <a:spcPts val="600"/>
              </a:spcBef>
              <a:spcAft>
                <a:spcPts val="0"/>
              </a:spcAft>
            </a:pPr>
            <a:r>
              <a:rPr lang="en-US" sz="2200" dirty="0">
                <a:effectLst/>
              </a:rPr>
              <a:t>There was an event for graduating students. Excited, I walked towards a table passing out honor cords, and two administrative members looked up at me and then continued engaging in conversation. Being patient, I waited. After a while, they looked back at me, and I began to say something when one of them cut me off. In a condescending tone, he asked for my student ID and said, “we can’t just be giving anything to anybody, y’ know? You might be a student. You might not.” </a:t>
            </a:r>
            <a:endParaRPr lang="en-US" sz="2200">
              <a:effectLst/>
              <a:cs typeface="Calibri"/>
            </a:endParaRPr>
          </a:p>
          <a:p>
            <a:pPr>
              <a:lnSpc>
                <a:spcPct val="90000"/>
              </a:lnSpc>
              <a:spcBef>
                <a:spcPts val="600"/>
              </a:spcBef>
            </a:pPr>
            <a:endParaRPr lang="en-US" sz="2200" b="1" dirty="0">
              <a:cs typeface="Calibri"/>
            </a:endParaRPr>
          </a:p>
          <a:p>
            <a:pPr>
              <a:lnSpc>
                <a:spcPct val="90000"/>
              </a:lnSpc>
              <a:spcBef>
                <a:spcPts val="600"/>
              </a:spcBef>
            </a:pPr>
            <a:r>
              <a:rPr lang="en-US" sz="2200" b="1" dirty="0">
                <a:effectLst/>
              </a:rPr>
              <a:t>Participant 10 </a:t>
            </a:r>
            <a:r>
              <a:rPr lang="en-US" sz="2200" dirty="0">
                <a:effectLst/>
              </a:rPr>
              <a:t>described an experience while attending her community college:</a:t>
            </a:r>
            <a:r>
              <a:rPr lang="en-US" sz="2200" dirty="0"/>
              <a:t> </a:t>
            </a:r>
            <a:r>
              <a:rPr lang="en-US" sz="2200" dirty="0">
                <a:effectLst/>
              </a:rPr>
              <a:t>   </a:t>
            </a:r>
            <a:endParaRPr lang="en-US" sz="2200">
              <a:cs typeface="Calibri"/>
            </a:endParaRPr>
          </a:p>
          <a:p>
            <a:pPr marL="0" marR="0">
              <a:lnSpc>
                <a:spcPct val="90000"/>
              </a:lnSpc>
              <a:spcBef>
                <a:spcPts val="600"/>
              </a:spcBef>
              <a:spcAft>
                <a:spcPts val="0"/>
              </a:spcAft>
            </a:pPr>
            <a:r>
              <a:rPr lang="en-US" sz="2200" dirty="0">
                <a:effectLst/>
              </a:rPr>
              <a:t>The advising staff questioned my ability to speak other languages. There was a level of surprise when she learned that I have a facility for learning languages and that I'm moderately fluent in Spanish. She began to question my background and why I wanted to learn Spanish. She became more flustered when I indicated that I would be taking three classes while working full-time. I assured her I had a plan and was ready to move forward, but she probed further and asked whether I had children.</a:t>
            </a:r>
            <a:endParaRPr lang="en-US" sz="2200">
              <a:effectLst/>
              <a:cs typeface="Calibri"/>
            </a:endParaRPr>
          </a:p>
        </p:txBody>
      </p:sp>
    </p:spTree>
    <p:extLst>
      <p:ext uri="{BB962C8B-B14F-4D97-AF65-F5344CB8AC3E}">
        <p14:creationId xmlns:p14="http://schemas.microsoft.com/office/powerpoint/2010/main" val="189601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latin typeface="+mj-lt"/>
                <a:ea typeface="+mj-ea"/>
                <a:cs typeface="+mj-cs"/>
              </a:rPr>
              <a:t>The </a:t>
            </a:r>
            <a:r>
              <a:rPr lang="en-US" sz="4000" b="1" dirty="0">
                <a:latin typeface="+mj-lt"/>
                <a:ea typeface="+mj-ea"/>
                <a:cs typeface="+mj-cs"/>
              </a:rPr>
              <a:t>Presence or Lack of Diversity:</a:t>
            </a:r>
            <a:endParaRPr lang="en-US" sz="4000"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1">
            <a:extLst>
              <a:ext uri="{FF2B5EF4-FFF2-40B4-BE49-F238E27FC236}">
                <a16:creationId xmlns:a16="http://schemas.microsoft.com/office/drawing/2014/main" id="{41B1F453-3A85-22A8-93E2-5E2B6D67D3AA}"/>
              </a:ext>
            </a:extLst>
          </p:cNvPr>
          <p:cNvSpPr txBox="1"/>
          <p:nvPr/>
        </p:nvSpPr>
        <p:spPr>
          <a:xfrm>
            <a:off x="406692" y="2262384"/>
            <a:ext cx="11577108" cy="400498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200" dirty="0">
                <a:effectLst/>
              </a:rPr>
              <a:t>Participant </a:t>
            </a:r>
            <a:r>
              <a:rPr lang="en-US" sz="2200" dirty="0"/>
              <a:t>1 </a:t>
            </a:r>
            <a:r>
              <a:rPr lang="en-US" sz="2200" dirty="0">
                <a:effectLst/>
              </a:rPr>
              <a:t>described </a:t>
            </a:r>
            <a:r>
              <a:rPr lang="en-US" sz="2200" dirty="0"/>
              <a:t>their experiences </a:t>
            </a:r>
            <a:r>
              <a:rPr lang="en-US" sz="2200" dirty="0">
                <a:effectLst/>
              </a:rPr>
              <a:t>while attending her </a:t>
            </a:r>
            <a:r>
              <a:rPr lang="en-US" sz="2200" dirty="0"/>
              <a:t>community college</a:t>
            </a:r>
            <a:r>
              <a:rPr lang="en-US" sz="2200" dirty="0">
                <a:effectLst/>
              </a:rPr>
              <a:t>.</a:t>
            </a:r>
            <a:r>
              <a:rPr lang="en-US" sz="2200" dirty="0"/>
              <a:t> </a:t>
            </a:r>
          </a:p>
          <a:p>
            <a:pPr>
              <a:spcBef>
                <a:spcPts val="600"/>
              </a:spcBef>
            </a:pPr>
            <a:r>
              <a:rPr lang="en-US" sz="2200" dirty="0"/>
              <a:t>I finally saw diversity</a:t>
            </a:r>
            <a:r>
              <a:rPr lang="en-US" sz="2200" dirty="0">
                <a:effectLst/>
              </a:rPr>
              <a:t>. I </a:t>
            </a:r>
            <a:r>
              <a:rPr lang="en-US" sz="2200" dirty="0"/>
              <a:t>saw classmates </a:t>
            </a:r>
            <a:r>
              <a:rPr lang="en-US" sz="2200" dirty="0">
                <a:effectLst/>
              </a:rPr>
              <a:t>and </a:t>
            </a:r>
            <a:r>
              <a:rPr lang="en-US" sz="2200" dirty="0"/>
              <a:t>professors that </a:t>
            </a:r>
            <a:r>
              <a:rPr lang="en-US" sz="2200" dirty="0">
                <a:effectLst/>
              </a:rPr>
              <a:t>looked </a:t>
            </a:r>
            <a:r>
              <a:rPr lang="en-US" sz="2200" dirty="0"/>
              <a:t>like </a:t>
            </a:r>
            <a:r>
              <a:rPr lang="en-US" sz="2200" dirty="0">
                <a:effectLst/>
              </a:rPr>
              <a:t>me</a:t>
            </a:r>
            <a:r>
              <a:rPr lang="en-US" sz="2200" dirty="0"/>
              <a:t>. I saw students</a:t>
            </a:r>
            <a:r>
              <a:rPr lang="en-US" sz="2200" dirty="0">
                <a:effectLst/>
              </a:rPr>
              <a:t> and </a:t>
            </a:r>
            <a:r>
              <a:rPr lang="en-US" sz="2200" dirty="0"/>
              <a:t>professors with different racial and ethnic backgrounds. I saw students of all ages: mothers, fathers, elders, etc</a:t>
            </a:r>
            <a:r>
              <a:rPr lang="en-US" sz="2200" dirty="0">
                <a:effectLst/>
              </a:rPr>
              <a:t>. </a:t>
            </a:r>
            <a:r>
              <a:rPr lang="en-US" sz="2200" dirty="0"/>
              <a:t>For once</a:t>
            </a:r>
            <a:r>
              <a:rPr lang="en-US" sz="2200" dirty="0">
                <a:effectLst/>
              </a:rPr>
              <a:t>, I </a:t>
            </a:r>
            <a:r>
              <a:rPr lang="en-US" sz="2200" dirty="0"/>
              <a:t>felt comfortable in my skin</a:t>
            </a:r>
            <a:r>
              <a:rPr lang="en-US" sz="2200" dirty="0">
                <a:effectLst/>
              </a:rPr>
              <a:t>, </a:t>
            </a:r>
            <a:r>
              <a:rPr lang="en-US" sz="2200" dirty="0"/>
              <a:t>my background</a:t>
            </a:r>
            <a:r>
              <a:rPr lang="en-US" sz="2200" dirty="0">
                <a:effectLst/>
              </a:rPr>
              <a:t>, and </a:t>
            </a:r>
            <a:r>
              <a:rPr lang="en-US" sz="2200" dirty="0"/>
              <a:t>my identity. </a:t>
            </a:r>
            <a:r>
              <a:rPr lang="en-US" sz="2200" dirty="0">
                <a:effectLst/>
              </a:rPr>
              <a:t>I </a:t>
            </a:r>
            <a:r>
              <a:rPr lang="en-US" sz="2200" dirty="0"/>
              <a:t>did not have </a:t>
            </a:r>
            <a:r>
              <a:rPr lang="en-US" sz="2200" dirty="0">
                <a:effectLst/>
              </a:rPr>
              <a:t>to </a:t>
            </a:r>
            <a:r>
              <a:rPr lang="en-US" sz="2200" dirty="0"/>
              <a:t>pretend that I was someone I was not. </a:t>
            </a:r>
          </a:p>
          <a:p>
            <a:pPr>
              <a:spcBef>
                <a:spcPts val="600"/>
              </a:spcBef>
            </a:pPr>
            <a:endParaRPr lang="en-US" sz="2200" dirty="0"/>
          </a:p>
          <a:p>
            <a:pPr>
              <a:spcBef>
                <a:spcPts val="600"/>
              </a:spcBef>
            </a:pPr>
            <a:r>
              <a:rPr lang="en-US" sz="2200" i="1" dirty="0"/>
              <a:t>Reflection</a:t>
            </a:r>
            <a:r>
              <a:rPr lang="en-US" sz="2200" dirty="0"/>
              <a:t>:  I had the best grades ever in my entire life. I was so focused</a:t>
            </a:r>
            <a:r>
              <a:rPr lang="en-US" sz="2200" dirty="0">
                <a:effectLst/>
              </a:rPr>
              <a:t>. </a:t>
            </a:r>
            <a:r>
              <a:rPr lang="en-US" sz="2200" dirty="0"/>
              <a:t>It was </a:t>
            </a:r>
            <a:r>
              <a:rPr lang="en-US" sz="2200" dirty="0">
                <a:effectLst/>
              </a:rPr>
              <a:t>a </a:t>
            </a:r>
            <a:r>
              <a:rPr lang="en-US" sz="2200" dirty="0"/>
              <a:t>great experience</a:t>
            </a:r>
            <a:r>
              <a:rPr lang="en-US" sz="2200" dirty="0">
                <a:effectLst/>
              </a:rPr>
              <a:t>, and </a:t>
            </a:r>
            <a:r>
              <a:rPr lang="en-US" sz="2200" dirty="0"/>
              <a:t>I instantly started </a:t>
            </a:r>
            <a:r>
              <a:rPr lang="en-US" sz="2200" dirty="0">
                <a:effectLst/>
              </a:rPr>
              <a:t>to</a:t>
            </a:r>
            <a:r>
              <a:rPr lang="en-US" sz="2200" dirty="0"/>
              <a:t> bond. It made me feel a sense of belonging</a:t>
            </a:r>
            <a:r>
              <a:rPr lang="en-US" sz="2200" dirty="0">
                <a:effectLst/>
              </a:rPr>
              <a:t>, </a:t>
            </a:r>
            <a:r>
              <a:rPr lang="en-US" sz="2200" dirty="0"/>
              <a:t>and I felt worthy and was no longer insecure about myself</a:t>
            </a:r>
            <a:r>
              <a:rPr lang="en-US" sz="2200" dirty="0">
                <a:effectLst/>
              </a:rPr>
              <a:t>. </a:t>
            </a:r>
            <a:endParaRPr lang="en-US" sz="2200" dirty="0">
              <a:effectLst/>
              <a:cs typeface="Calibri"/>
            </a:endParaRPr>
          </a:p>
        </p:txBody>
      </p:sp>
    </p:spTree>
    <p:extLst>
      <p:ext uri="{BB962C8B-B14F-4D97-AF65-F5344CB8AC3E}">
        <p14:creationId xmlns:p14="http://schemas.microsoft.com/office/powerpoint/2010/main" val="299007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latin typeface="+mj-lt"/>
                <a:ea typeface="+mj-ea"/>
                <a:cs typeface="+mj-cs"/>
              </a:rPr>
              <a:t>The </a:t>
            </a:r>
            <a:r>
              <a:rPr lang="en-US" sz="4000" b="1" dirty="0">
                <a:latin typeface="+mj-lt"/>
                <a:ea typeface="+mj-ea"/>
                <a:cs typeface="+mj-cs"/>
              </a:rPr>
              <a:t>Presence or Lack of Diversity:</a:t>
            </a:r>
            <a:endParaRPr lang="en-US" sz="4000"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1">
            <a:extLst>
              <a:ext uri="{FF2B5EF4-FFF2-40B4-BE49-F238E27FC236}">
                <a16:creationId xmlns:a16="http://schemas.microsoft.com/office/drawing/2014/main" id="{41B1F453-3A85-22A8-93E2-5E2B6D67D3AA}"/>
              </a:ext>
            </a:extLst>
          </p:cNvPr>
          <p:cNvSpPr txBox="1"/>
          <p:nvPr/>
        </p:nvSpPr>
        <p:spPr>
          <a:xfrm>
            <a:off x="406692" y="2262384"/>
            <a:ext cx="11577108" cy="400498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200" dirty="0">
                <a:effectLst/>
              </a:rPr>
              <a:t>Participant </a:t>
            </a:r>
            <a:r>
              <a:rPr lang="en-US" sz="2200" dirty="0"/>
              <a:t>6 also </a:t>
            </a:r>
            <a:r>
              <a:rPr lang="en-US" sz="2200" dirty="0">
                <a:effectLst/>
              </a:rPr>
              <a:t>described an experience while attending her community college</a:t>
            </a:r>
            <a:r>
              <a:rPr lang="en-US" sz="2200" dirty="0"/>
              <a:t>. </a:t>
            </a:r>
          </a:p>
          <a:p>
            <a:pPr>
              <a:spcBef>
                <a:spcPts val="600"/>
              </a:spcBef>
            </a:pPr>
            <a:r>
              <a:rPr lang="en-US" sz="2200" dirty="0"/>
              <a:t>I am enrolled in a class that has four people. </a:t>
            </a:r>
            <a:r>
              <a:rPr lang="en-US" sz="2200" dirty="0">
                <a:effectLst/>
              </a:rPr>
              <a:t>The </a:t>
            </a:r>
            <a:r>
              <a:rPr lang="en-US" sz="2200" dirty="0"/>
              <a:t>professor and the students are culturally diverse and aware</a:t>
            </a:r>
            <a:r>
              <a:rPr lang="en-US" sz="2200" dirty="0">
                <a:effectLst/>
              </a:rPr>
              <a:t>. </a:t>
            </a:r>
            <a:r>
              <a:rPr lang="en-US" sz="2200" dirty="0"/>
              <a:t>Because </a:t>
            </a:r>
            <a:r>
              <a:rPr lang="en-US" sz="2200" dirty="0">
                <a:effectLst/>
              </a:rPr>
              <a:t>of</a:t>
            </a:r>
            <a:r>
              <a:rPr lang="en-US" sz="2200" dirty="0"/>
              <a:t> this, we can talk about topics on gender and racial identity. We talk about what is whiteness</a:t>
            </a:r>
            <a:r>
              <a:rPr lang="en-US" sz="2200" dirty="0">
                <a:effectLst/>
              </a:rPr>
              <a:t> and </a:t>
            </a:r>
            <a:r>
              <a:rPr lang="en-US" sz="2200" dirty="0"/>
              <a:t>privilege</a:t>
            </a:r>
            <a:r>
              <a:rPr lang="en-US" sz="2200" dirty="0">
                <a:effectLst/>
              </a:rPr>
              <a:t>. </a:t>
            </a:r>
            <a:r>
              <a:rPr lang="en-US" sz="2200" dirty="0"/>
              <a:t>We get into deep conversations about different identities </a:t>
            </a:r>
            <a:r>
              <a:rPr lang="en-US" sz="2200" dirty="0">
                <a:effectLst/>
              </a:rPr>
              <a:t>and </a:t>
            </a:r>
            <a:r>
              <a:rPr lang="en-US" sz="2200" dirty="0"/>
              <a:t>injustices. </a:t>
            </a:r>
            <a:endParaRPr lang="en-US" sz="2200" dirty="0">
              <a:cs typeface="Calibri"/>
            </a:endParaRPr>
          </a:p>
          <a:p>
            <a:pPr>
              <a:spcBef>
                <a:spcPts val="600"/>
              </a:spcBef>
            </a:pPr>
            <a:endParaRPr lang="en-US" sz="2200" dirty="0"/>
          </a:p>
          <a:p>
            <a:pPr>
              <a:spcBef>
                <a:spcPts val="600"/>
              </a:spcBef>
            </a:pPr>
            <a:r>
              <a:rPr lang="en-US" sz="2200" i="1" dirty="0"/>
              <a:t>Reflection</a:t>
            </a:r>
            <a:r>
              <a:rPr lang="en-US" sz="2200" dirty="0"/>
              <a:t>:  </a:t>
            </a:r>
            <a:r>
              <a:rPr lang="en-US" sz="2200" dirty="0">
                <a:effectLst/>
              </a:rPr>
              <a:t>I </a:t>
            </a:r>
            <a:r>
              <a:rPr lang="en-US" sz="2200" dirty="0"/>
              <a:t>was very open </a:t>
            </a:r>
            <a:r>
              <a:rPr lang="en-US" sz="2200" dirty="0">
                <a:effectLst/>
              </a:rPr>
              <a:t>to </a:t>
            </a:r>
            <a:r>
              <a:rPr lang="en-US" sz="2200" dirty="0"/>
              <a:t>conversations because I wouldn't be judged</a:t>
            </a:r>
            <a:r>
              <a:rPr lang="en-US" sz="2200" dirty="0">
                <a:effectLst/>
              </a:rPr>
              <a:t>. I </a:t>
            </a:r>
            <a:r>
              <a:rPr lang="en-US" sz="2200" dirty="0"/>
              <a:t>knew that they would understand and respect my opinion. This is the first time in my college career </a:t>
            </a:r>
            <a:r>
              <a:rPr lang="en-US" sz="2200" dirty="0">
                <a:effectLst/>
              </a:rPr>
              <a:t>that I </a:t>
            </a:r>
            <a:r>
              <a:rPr lang="en-US" sz="2200" dirty="0"/>
              <a:t>felt understood</a:t>
            </a:r>
            <a:r>
              <a:rPr lang="en-US" sz="2200" dirty="0">
                <a:effectLst/>
              </a:rPr>
              <a:t>. I </a:t>
            </a:r>
            <a:r>
              <a:rPr lang="en-US" sz="2200" dirty="0"/>
              <a:t>enjoyed class so much that I wrote a paper to the professor thanking her for creating an atmosphere that was free and understanding. </a:t>
            </a:r>
            <a:endParaRPr lang="en-US" sz="2200">
              <a:cs typeface="Calibri"/>
            </a:endParaRPr>
          </a:p>
          <a:p>
            <a:pPr marL="457200">
              <a:spcBef>
                <a:spcPts val="600"/>
              </a:spcBef>
            </a:pPr>
            <a:endParaRPr lang="en-US" sz="2200" dirty="0">
              <a:effectLst/>
              <a:cs typeface="Calibri"/>
            </a:endParaRPr>
          </a:p>
        </p:txBody>
      </p:sp>
    </p:spTree>
    <p:extLst>
      <p:ext uri="{BB962C8B-B14F-4D97-AF65-F5344CB8AC3E}">
        <p14:creationId xmlns:p14="http://schemas.microsoft.com/office/powerpoint/2010/main" val="398282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latin typeface="+mj-lt"/>
                <a:ea typeface="+mj-ea"/>
                <a:cs typeface="+mj-cs"/>
              </a:rPr>
              <a:t>The </a:t>
            </a:r>
            <a:r>
              <a:rPr lang="en-US" sz="4000" b="1" dirty="0">
                <a:latin typeface="+mj-lt"/>
                <a:ea typeface="+mj-ea"/>
                <a:cs typeface="+mj-cs"/>
              </a:rPr>
              <a:t>Presence or Lack of Diversity:</a:t>
            </a:r>
            <a:endParaRPr lang="en-US" sz="4000"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1">
            <a:extLst>
              <a:ext uri="{FF2B5EF4-FFF2-40B4-BE49-F238E27FC236}">
                <a16:creationId xmlns:a16="http://schemas.microsoft.com/office/drawing/2014/main" id="{41B1F453-3A85-22A8-93E2-5E2B6D67D3AA}"/>
              </a:ext>
            </a:extLst>
          </p:cNvPr>
          <p:cNvSpPr txBox="1"/>
          <p:nvPr/>
        </p:nvSpPr>
        <p:spPr>
          <a:xfrm>
            <a:off x="406692" y="2107401"/>
            <a:ext cx="11577108" cy="400498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200" dirty="0"/>
              <a:t>Participant 7 described the lack of diversity while attending </a:t>
            </a:r>
            <a:r>
              <a:rPr lang="en-US" sz="2200" dirty="0">
                <a:effectLst/>
              </a:rPr>
              <a:t>her </a:t>
            </a:r>
            <a:r>
              <a:rPr lang="en-US" sz="2200" dirty="0"/>
              <a:t>four-year undergraduate and graduate institutions. </a:t>
            </a:r>
            <a:endParaRPr lang="en-US" sz="2200" dirty="0">
              <a:cs typeface="Calibri"/>
            </a:endParaRPr>
          </a:p>
          <a:p>
            <a:pPr>
              <a:spcBef>
                <a:spcPts val="600"/>
              </a:spcBef>
            </a:pPr>
            <a:r>
              <a:rPr lang="en-US" sz="2200" dirty="0">
                <a:effectLst/>
              </a:rPr>
              <a:t>I </a:t>
            </a:r>
            <a:r>
              <a:rPr lang="en-US" sz="2200" dirty="0"/>
              <a:t>was the only black female student in a class of 80 people for my undergraduate degree at </a:t>
            </a:r>
            <a:r>
              <a:rPr lang="en-US" sz="2200" dirty="0">
                <a:effectLst/>
              </a:rPr>
              <a:t>a </a:t>
            </a:r>
            <a:r>
              <a:rPr lang="en-US" sz="2200" dirty="0"/>
              <a:t>school of physical therapy and the only black student while pursuing my master's in physical therapy. Half of my years as an undergraduate and graduate student were filled with insecurities, anxiety, fear of failure, and isolation. </a:t>
            </a:r>
            <a:endParaRPr lang="en-US" sz="2200">
              <a:cs typeface="Calibri"/>
            </a:endParaRPr>
          </a:p>
          <a:p>
            <a:pPr marL="457200">
              <a:spcBef>
                <a:spcPts val="600"/>
              </a:spcBef>
            </a:pPr>
            <a:endParaRPr lang="en-US" sz="2200" dirty="0">
              <a:cs typeface="Calibri"/>
            </a:endParaRPr>
          </a:p>
          <a:p>
            <a:pPr>
              <a:spcBef>
                <a:spcPts val="600"/>
              </a:spcBef>
            </a:pPr>
            <a:r>
              <a:rPr lang="en-US" sz="2200" dirty="0"/>
              <a:t>Participant 7 spoke about the experience of attending her four-year and graduate institutions </a:t>
            </a:r>
            <a:r>
              <a:rPr lang="en-US" sz="2200" dirty="0">
                <a:effectLst/>
              </a:rPr>
              <a:t>and </a:t>
            </a:r>
            <a:r>
              <a:rPr lang="en-US" sz="2200" dirty="0"/>
              <a:t>being in an academic program that lacked gender diversity in career pathways typically dominated by white men</a:t>
            </a:r>
            <a:r>
              <a:rPr lang="en-US" sz="2200" dirty="0">
                <a:effectLst/>
              </a:rPr>
              <a:t>, but </a:t>
            </a:r>
            <a:r>
              <a:rPr lang="en-US" sz="2200" dirty="0"/>
              <a:t>how, over time and reflection, </a:t>
            </a:r>
            <a:r>
              <a:rPr lang="en-US" sz="2200" dirty="0">
                <a:effectLst/>
              </a:rPr>
              <a:t>she </a:t>
            </a:r>
            <a:r>
              <a:rPr lang="en-US" sz="2200" dirty="0"/>
              <a:t>now engages at her community college: </a:t>
            </a:r>
            <a:endParaRPr lang="en-US" sz="2200" dirty="0">
              <a:cs typeface="Calibri"/>
            </a:endParaRPr>
          </a:p>
          <a:p>
            <a:pPr>
              <a:spcBef>
                <a:spcPts val="600"/>
              </a:spcBef>
            </a:pPr>
            <a:r>
              <a:rPr lang="en-US" sz="2200" dirty="0"/>
              <a:t>I believe the bulk of all the emotions were derived from my need to constantly prove myself when relating to other students </a:t>
            </a:r>
            <a:r>
              <a:rPr lang="en-US" sz="2200" dirty="0">
                <a:effectLst/>
              </a:rPr>
              <a:t>and </a:t>
            </a:r>
            <a:r>
              <a:rPr lang="en-US" sz="2200" dirty="0"/>
              <a:t>staff. Those emotions are long gone now that </a:t>
            </a:r>
            <a:r>
              <a:rPr lang="en-US" sz="2200" dirty="0">
                <a:effectLst/>
              </a:rPr>
              <a:t>I </a:t>
            </a:r>
            <a:r>
              <a:rPr lang="en-US" sz="2200" dirty="0"/>
              <a:t>am retired with many achievements and successes over the years. It took my successful journey to lose that baggage</a:t>
            </a:r>
            <a:r>
              <a:rPr lang="en-US" sz="2200" dirty="0">
                <a:effectLst/>
              </a:rPr>
              <a:t>.</a:t>
            </a:r>
            <a:endParaRPr lang="en-US" sz="2200">
              <a:cs typeface="Calibri"/>
            </a:endParaRPr>
          </a:p>
          <a:p>
            <a:pPr marL="0" marR="0">
              <a:lnSpc>
                <a:spcPct val="90000"/>
              </a:lnSpc>
              <a:spcBef>
                <a:spcPts val="600"/>
              </a:spcBef>
              <a:spcAft>
                <a:spcPts val="0"/>
              </a:spcAft>
            </a:pPr>
            <a:endParaRPr lang="en-US" sz="2200" dirty="0">
              <a:effectLst/>
              <a:cs typeface="Calibri"/>
            </a:endParaRPr>
          </a:p>
        </p:txBody>
      </p:sp>
    </p:spTree>
    <p:extLst>
      <p:ext uri="{BB962C8B-B14F-4D97-AF65-F5344CB8AC3E}">
        <p14:creationId xmlns:p14="http://schemas.microsoft.com/office/powerpoint/2010/main" val="2495462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latin typeface="+mj-lt"/>
                <a:ea typeface="+mj-ea"/>
                <a:cs typeface="+mj-cs"/>
              </a:rPr>
              <a:t>The </a:t>
            </a:r>
            <a:r>
              <a:rPr lang="en-US" sz="4000" b="1" dirty="0">
                <a:latin typeface="+mj-lt"/>
                <a:ea typeface="+mj-ea"/>
                <a:cs typeface="+mj-cs"/>
              </a:rPr>
              <a:t>Feeling of Being Dismissed:</a:t>
            </a:r>
            <a:endParaRPr lang="en-US" sz="4000" kern="1200" dirty="0">
              <a:latin typeface="+mj-lt"/>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FA1F0B7E-88C4-E460-30F5-3749A455BA75}"/>
              </a:ext>
            </a:extLst>
          </p:cNvPr>
          <p:cNvSpPr txBox="1"/>
          <p:nvPr/>
        </p:nvSpPr>
        <p:spPr>
          <a:xfrm>
            <a:off x="3176" y="1791278"/>
            <a:ext cx="12185647" cy="447814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Bef>
                <a:spcPts val="600"/>
              </a:spcBef>
            </a:pPr>
            <a:r>
              <a:rPr lang="en-US" sz="2200" dirty="0">
                <a:effectLst/>
                <a:latin typeface="Calibri"/>
                <a:ea typeface="Times New Roman" panose="02020603050405020304" pitchFamily="18" charset="0"/>
                <a:cs typeface="Calibri"/>
              </a:rPr>
              <a:t>Participant 2 described an administrator's response to her after reporting an incident with a male student:  </a:t>
            </a:r>
            <a:endParaRPr lang="en-US" sz="220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2200" dirty="0">
                <a:effectLst/>
                <a:latin typeface="Calibri"/>
                <a:ea typeface="Times New Roman" panose="02020603050405020304" pitchFamily="18" charset="0"/>
                <a:cs typeface="Calibri"/>
              </a:rPr>
              <a:t>In great detail, she described this student's family life, how many siblings they had, and the genders of the siblings, and from her mouth, she told me the student "was raised to be very respectful toward women." She tried to assure me that the behavior I experienced and witnessed was misinterpreted.</a:t>
            </a:r>
            <a:r>
              <a:rPr lang="en-US" sz="2200" dirty="0">
                <a:latin typeface="Calibri"/>
                <a:ea typeface="Times New Roman" panose="02020603050405020304" pitchFamily="18" charset="0"/>
                <a:cs typeface="Calibri"/>
              </a:rPr>
              <a:t> </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spcBef>
                <a:spcPts val="600"/>
              </a:spcBef>
            </a:pPr>
            <a:endParaRPr lang="en-US" sz="2200">
              <a:latin typeface="Calibri"/>
              <a:ea typeface="Times New Roman" panose="02020603050405020304" pitchFamily="18" charset="0"/>
              <a:cs typeface="Calibri"/>
            </a:endParaRPr>
          </a:p>
          <a:p>
            <a:pPr>
              <a:spcBef>
                <a:spcPts val="600"/>
              </a:spcBef>
            </a:pPr>
            <a:r>
              <a:rPr lang="en-US" sz="2200" dirty="0">
                <a:effectLst/>
                <a:latin typeface="Calibri"/>
                <a:ea typeface="Times New Roman" panose="02020603050405020304" pitchFamily="18" charset="0"/>
                <a:cs typeface="Calibri"/>
              </a:rPr>
              <a:t>Participant 2 perceived two outcomes from her experience. </a:t>
            </a:r>
            <a:endParaRPr lang="en-US" sz="2200" dirty="0">
              <a:latin typeface="Calibri"/>
              <a:ea typeface="Times New Roman" panose="02020603050405020304" pitchFamily="18" charset="0"/>
              <a:cs typeface="Calibri"/>
            </a:endParaRPr>
          </a:p>
          <a:p>
            <a:pPr marL="0" marR="0">
              <a:spcBef>
                <a:spcPts val="600"/>
              </a:spcBef>
              <a:spcAft>
                <a:spcPts val="0"/>
              </a:spcAft>
            </a:pPr>
            <a:r>
              <a:rPr lang="en-US" sz="2200" dirty="0">
                <a:effectLst/>
                <a:latin typeface="Calibri"/>
                <a:ea typeface="Times New Roman" panose="02020603050405020304" pitchFamily="18" charset="0"/>
                <a:cs typeface="Calibri"/>
              </a:rPr>
              <a:t>All the administrator had to tell me was that she'd spoken to him and told him what behavior was ok and what wasn't. Instead, she chose to invalidate my experience. No one wants to admit that even a student with good grades, friends, and a positive demeanor can be deceitful. Why should I be hypervigilant when everyone else gets to be in class safely and comfortably?</a:t>
            </a:r>
          </a:p>
          <a:p>
            <a:pPr marL="457200" marR="0" hangingPunct="0">
              <a:spcBef>
                <a:spcPts val="60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52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latin typeface="+mj-lt"/>
                <a:ea typeface="+mj-ea"/>
                <a:cs typeface="+mj-cs"/>
              </a:rPr>
              <a:t>The </a:t>
            </a:r>
            <a:r>
              <a:rPr lang="en-US" sz="4000" b="1" dirty="0">
                <a:latin typeface="+mj-lt"/>
                <a:ea typeface="+mj-ea"/>
                <a:cs typeface="+mj-cs"/>
              </a:rPr>
              <a:t>Feeling of Being Dismissed:</a:t>
            </a:r>
            <a:endParaRPr lang="en-US" sz="4000" kern="1200" dirty="0">
              <a:latin typeface="+mj-lt"/>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FA1F0B7E-88C4-E460-30F5-3749A455BA75}"/>
              </a:ext>
            </a:extLst>
          </p:cNvPr>
          <p:cNvSpPr txBox="1"/>
          <p:nvPr/>
        </p:nvSpPr>
        <p:spPr>
          <a:xfrm>
            <a:off x="46308" y="2265731"/>
            <a:ext cx="12185647" cy="378565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hangingPunct="0">
              <a:spcBef>
                <a:spcPts val="600"/>
              </a:spcBef>
              <a:spcAft>
                <a:spcPts val="0"/>
              </a:spcAft>
            </a:pPr>
            <a:r>
              <a:rPr lang="en-US" sz="2200" dirty="0">
                <a:effectLst/>
                <a:latin typeface="Calibri"/>
                <a:ea typeface="Times New Roman" panose="02020603050405020304" pitchFamily="18" charset="0"/>
                <a:cs typeface="Calibri"/>
              </a:rPr>
              <a:t>Participant 9 described while attending her four-year university:</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hangingPunct="0">
              <a:spcBef>
                <a:spcPts val="600"/>
              </a:spcBef>
              <a:spcAft>
                <a:spcPts val="0"/>
              </a:spcAft>
            </a:pPr>
            <a:r>
              <a:rPr lang="en-US" sz="2200" dirty="0">
                <a:effectLst/>
                <a:latin typeface="Calibri"/>
                <a:ea typeface="Times New Roman" panose="02020603050405020304" pitchFamily="18" charset="0"/>
                <a:cs typeface="Calibri"/>
              </a:rPr>
              <a:t>I ran for student trustee and made it to final interviews with four members of the university’s board of trustees. When describing my community college accomplishments, one of the board members snidely commented, “your junior college?"         </a:t>
            </a:r>
          </a:p>
          <a:p>
            <a:pPr marL="457200" marR="0" hangingPunct="0">
              <a:spcBef>
                <a:spcPts val="600"/>
              </a:spcBef>
              <a:spcAft>
                <a:spcPts val="0"/>
              </a:spcAft>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spcBef>
                <a:spcPts val="600"/>
              </a:spcBef>
            </a:pPr>
            <a:r>
              <a:rPr lang="en-US" sz="2200" dirty="0">
                <a:latin typeface="Calibri"/>
                <a:ea typeface="Times New Roman" panose="02020603050405020304" pitchFamily="18" charset="0"/>
                <a:cs typeface="Calibri"/>
              </a:rPr>
              <a:t> </a:t>
            </a:r>
            <a:r>
              <a:rPr lang="en-US" sz="2200" dirty="0">
                <a:effectLst/>
                <a:latin typeface="Calibri"/>
                <a:ea typeface="Times New Roman" panose="02020603050405020304" pitchFamily="18" charset="0"/>
                <a:cs typeface="Calibri"/>
              </a:rPr>
              <a:t>Participant 9 explained:      </a:t>
            </a:r>
            <a:endParaRPr lang="en-US" sz="2200" dirty="0">
              <a:latin typeface="Calibri"/>
              <a:ea typeface="Times New Roman" panose="02020603050405020304" pitchFamily="18" charset="0"/>
              <a:cs typeface="Calibri"/>
            </a:endParaRPr>
          </a:p>
          <a:p>
            <a:pPr>
              <a:spcBef>
                <a:spcPts val="600"/>
              </a:spcBef>
            </a:pPr>
            <a:r>
              <a:rPr lang="en-US" sz="2200" dirty="0">
                <a:effectLst/>
                <a:latin typeface="Calibri"/>
                <a:ea typeface="Times New Roman" panose="02020603050405020304" pitchFamily="18" charset="0"/>
                <a:cs typeface="Calibri"/>
              </a:rPr>
              <a:t>It was astonishing to see an advocate for higher education diminish someone else’s academic achievements. A community college, especially for black women, provides an opportunity to obtain a four-year education and other professional work experiences and caters to the needs of marginalized students.</a:t>
            </a:r>
            <a:endParaRPr lang="en-US"/>
          </a:p>
        </p:txBody>
      </p:sp>
    </p:spTree>
    <p:extLst>
      <p:ext uri="{BB962C8B-B14F-4D97-AF65-F5344CB8AC3E}">
        <p14:creationId xmlns:p14="http://schemas.microsoft.com/office/powerpoint/2010/main" val="169057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Seedling growing on a tree trunk">
            <a:extLst>
              <a:ext uri="{FF2B5EF4-FFF2-40B4-BE49-F238E27FC236}">
                <a16:creationId xmlns:a16="http://schemas.microsoft.com/office/drawing/2014/main" id="{E38597B9-D024-1D88-24A5-E188A7C01162}"/>
              </a:ext>
            </a:extLst>
          </p:cNvPr>
          <p:cNvPicPr>
            <a:picLocks noChangeAspect="1"/>
          </p:cNvPicPr>
          <p:nvPr/>
        </p:nvPicPr>
        <p:blipFill rotWithShape="1">
          <a:blip r:embed="rId3"/>
          <a:srcRect t="3369" r="21172" b="4581"/>
          <a:stretch/>
        </p:blipFill>
        <p:spPr>
          <a:xfrm>
            <a:off x="3523488" y="10"/>
            <a:ext cx="8668512" cy="6857990"/>
          </a:xfrm>
          <a:prstGeom prst="rect">
            <a:avLst/>
          </a:prstGeom>
        </p:spPr>
      </p:pic>
      <p:sp>
        <p:nvSpPr>
          <p:cNvPr id="44" name="Rectangle 4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77128" y="5022010"/>
            <a:ext cx="5805095" cy="817282"/>
          </a:xfrm>
        </p:spPr>
        <p:txBody>
          <a:bodyPr anchor="b">
            <a:normAutofit/>
          </a:bodyPr>
          <a:lstStyle/>
          <a:p>
            <a:pPr algn="l"/>
            <a:r>
              <a:rPr lang="en-US" sz="3700">
                <a:latin typeface="+mn-lt"/>
              </a:rPr>
              <a:t>Land Acknowledgement</a:t>
            </a:r>
          </a:p>
        </p:txBody>
      </p:sp>
      <p:sp>
        <p:nvSpPr>
          <p:cNvPr id="3" name="Subtitle 2"/>
          <p:cNvSpPr>
            <a:spLocks noGrp="1"/>
          </p:cNvSpPr>
          <p:nvPr>
            <p:ph type="subTitle" idx="1"/>
          </p:nvPr>
        </p:nvSpPr>
        <p:spPr>
          <a:xfrm>
            <a:off x="309892" y="704334"/>
            <a:ext cx="8068682" cy="2956258"/>
          </a:xfrm>
        </p:spPr>
        <p:txBody>
          <a:bodyPr vert="horz" lIns="91440" tIns="45720" rIns="91440" bIns="45720" rtlCol="0" anchor="t">
            <a:noAutofit/>
          </a:bodyPr>
          <a:lstStyle/>
          <a:p>
            <a:pPr algn="l">
              <a:lnSpc>
                <a:spcPct val="150000"/>
              </a:lnSpc>
            </a:pPr>
            <a:r>
              <a:rPr lang="en-US" b="0" dirty="0">
                <a:effectLst/>
                <a:latin typeface="Verdana"/>
                <a:ea typeface="Verdana"/>
              </a:rPr>
              <a:t>We respectfully acknowledge the ancestral homelands of the Peoria, </a:t>
            </a:r>
            <a:r>
              <a:rPr lang="en-US" dirty="0">
                <a:latin typeface="Verdana"/>
                <a:ea typeface="Verdana"/>
              </a:rPr>
              <a:t>K</a:t>
            </a:r>
            <a:r>
              <a:rPr lang="en-US" b="0" dirty="0">
                <a:effectLst/>
                <a:latin typeface="Verdana"/>
                <a:ea typeface="Verdana"/>
              </a:rPr>
              <a:t>ickapoo, Sauk, Mesquaki, Kaskaskia, Miami, and other Native Peoples. We recognize the longstanding significance of these lands for Indigenous Peoples past, present, and future. Historical awareness advances education that invites truth.</a:t>
            </a:r>
            <a:endParaRPr lang="en-US" dirty="0">
              <a:latin typeface="Verdana"/>
              <a:ea typeface="Verdana"/>
              <a:cs typeface="Calibri"/>
            </a:endParaRP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96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7F1782-25F8-2947-6FB9-A40425A5C6F3}"/>
              </a:ext>
            </a:extLst>
          </p:cNvPr>
          <p:cNvPicPr>
            <a:picLocks noChangeAspect="1"/>
          </p:cNvPicPr>
          <p:nvPr/>
        </p:nvPicPr>
        <p:blipFill rotWithShape="1">
          <a:blip r:embed="rId3"/>
          <a:srcRect l="5009" r="10376" b="-2"/>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31610" y="365125"/>
            <a:ext cx="3822189" cy="1899912"/>
          </a:xfrm>
        </p:spPr>
        <p:txBody>
          <a:bodyPr vert="horz" lIns="91440" tIns="45720" rIns="91440" bIns="45720" rtlCol="0" anchor="ctr">
            <a:normAutofit/>
          </a:bodyPr>
          <a:lstStyle/>
          <a:p>
            <a:pPr algn="l"/>
            <a:r>
              <a:rPr lang="en-US" sz="4000" b="1" dirty="0">
                <a:latin typeface="+mn-lt"/>
              </a:rPr>
              <a:t>Results</a:t>
            </a:r>
            <a:endParaRPr lang="en-US" sz="4000" b="1" dirty="0">
              <a:latin typeface="+mn-lt"/>
              <a:cs typeface="Calibri Light"/>
            </a:endParaRPr>
          </a:p>
        </p:txBody>
      </p:sp>
      <p:sp>
        <p:nvSpPr>
          <p:cNvPr id="3" name="Subtitle 2"/>
          <p:cNvSpPr>
            <a:spLocks noGrp="1"/>
          </p:cNvSpPr>
          <p:nvPr>
            <p:ph type="subTitle" idx="1"/>
          </p:nvPr>
        </p:nvSpPr>
        <p:spPr>
          <a:xfrm>
            <a:off x="7531610" y="1907525"/>
            <a:ext cx="4270424" cy="4504762"/>
          </a:xfrm>
        </p:spPr>
        <p:txBody>
          <a:bodyPr vert="horz" lIns="91440" tIns="45720" rIns="91440" bIns="45720" rtlCol="0" anchor="t">
            <a:noAutofit/>
          </a:bodyPr>
          <a:lstStyle/>
          <a:p>
            <a:pPr algn="l">
              <a:spcBef>
                <a:spcPts val="0"/>
              </a:spcBef>
              <a:spcAft>
                <a:spcPts val="600"/>
              </a:spcAft>
            </a:pPr>
            <a:r>
              <a:rPr lang="en-US" sz="2800" b="1" dirty="0"/>
              <a:t>Three themes related to four factors of academic engagement: </a:t>
            </a:r>
            <a:endParaRPr lang="en-US" sz="2800" dirty="0">
              <a:cs typeface="Calibri"/>
            </a:endParaRPr>
          </a:p>
          <a:p>
            <a:pPr algn="l">
              <a:spcBef>
                <a:spcPts val="0"/>
              </a:spcBef>
              <a:spcAft>
                <a:spcPts val="600"/>
              </a:spcAft>
            </a:pPr>
            <a:endParaRPr lang="en-US" sz="2800" b="1" dirty="0"/>
          </a:p>
          <a:p>
            <a:pPr marL="628650" lvl="1" indent="-457200" algn="l">
              <a:spcBef>
                <a:spcPts val="0"/>
              </a:spcBef>
              <a:spcAft>
                <a:spcPts val="600"/>
              </a:spcAft>
              <a:buAutoNum type="arabicPeriod"/>
            </a:pPr>
            <a:r>
              <a:rPr lang="en-US" sz="2800" dirty="0"/>
              <a:t>Letting go of baggage</a:t>
            </a:r>
            <a:endParaRPr lang="en-US" sz="2800" dirty="0">
              <a:cs typeface="Calibri" panose="020F0502020204030204"/>
            </a:endParaRPr>
          </a:p>
          <a:p>
            <a:pPr marL="628650" lvl="1" indent="-457200" algn="l">
              <a:spcBef>
                <a:spcPts val="0"/>
              </a:spcBef>
              <a:spcAft>
                <a:spcPts val="600"/>
              </a:spcAft>
              <a:buAutoNum type="arabicPeriod"/>
            </a:pPr>
            <a:r>
              <a:rPr lang="en-US" sz="2800" dirty="0"/>
              <a:t>Developing self-agency</a:t>
            </a:r>
            <a:endParaRPr lang="en-US" sz="2800" dirty="0">
              <a:cs typeface="Calibri" panose="020F0502020204030204"/>
            </a:endParaRPr>
          </a:p>
          <a:p>
            <a:pPr marL="628650" lvl="1" indent="-457200" algn="l">
              <a:spcBef>
                <a:spcPts val="0"/>
              </a:spcBef>
              <a:spcAft>
                <a:spcPts val="600"/>
              </a:spcAft>
              <a:buAutoNum type="arabicPeriod"/>
            </a:pPr>
            <a:r>
              <a:rPr lang="en-US" sz="2800" dirty="0"/>
              <a:t>Navigating learning experiences </a:t>
            </a:r>
            <a:endParaRPr lang="en-US" sz="2800" dirty="0">
              <a:cs typeface="Calibri" panose="020F0502020204030204"/>
            </a:endParaRPr>
          </a:p>
        </p:txBody>
      </p:sp>
    </p:spTree>
    <p:extLst>
      <p:ext uri="{BB962C8B-B14F-4D97-AF65-F5344CB8AC3E}">
        <p14:creationId xmlns:p14="http://schemas.microsoft.com/office/powerpoint/2010/main" val="409404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6073" y="489439"/>
            <a:ext cx="11139854" cy="930447"/>
          </a:xfrm>
        </p:spPr>
        <p:txBody>
          <a:bodyPr>
            <a:normAutofit/>
          </a:bodyPr>
          <a:lstStyle/>
          <a:p>
            <a:r>
              <a:rPr lang="en-US" sz="5400" b="1" dirty="0">
                <a:solidFill>
                  <a:schemeClr val="bg1"/>
                </a:solidFill>
              </a:rPr>
              <a:t>Results distribution</a:t>
            </a:r>
          </a:p>
        </p:txBody>
      </p:sp>
      <p:cxnSp>
        <p:nvCxnSpPr>
          <p:cNvPr id="12" name="Straight Connector 1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54944931"/>
              </p:ext>
            </p:extLst>
          </p:nvPr>
        </p:nvGraphicFramePr>
        <p:xfrm>
          <a:off x="320040" y="2727321"/>
          <a:ext cx="11496823" cy="3398082"/>
        </p:xfrm>
        <a:graphic>
          <a:graphicData uri="http://schemas.openxmlformats.org/drawingml/2006/table">
            <a:tbl>
              <a:tblPr firstRow="1" firstCol="1" bandRow="1">
                <a:tableStyleId>{5C22544A-7EE6-4342-B048-85BDC9FD1C3A}</a:tableStyleId>
              </a:tblPr>
              <a:tblGrid>
                <a:gridCol w="4520295">
                  <a:extLst>
                    <a:ext uri="{9D8B030D-6E8A-4147-A177-3AD203B41FA5}">
                      <a16:colId xmlns:a16="http://schemas.microsoft.com/office/drawing/2014/main" val="4101230449"/>
                    </a:ext>
                  </a:extLst>
                </a:gridCol>
                <a:gridCol w="2454246">
                  <a:extLst>
                    <a:ext uri="{9D8B030D-6E8A-4147-A177-3AD203B41FA5}">
                      <a16:colId xmlns:a16="http://schemas.microsoft.com/office/drawing/2014/main" val="4131759190"/>
                    </a:ext>
                  </a:extLst>
                </a:gridCol>
                <a:gridCol w="2196773">
                  <a:extLst>
                    <a:ext uri="{9D8B030D-6E8A-4147-A177-3AD203B41FA5}">
                      <a16:colId xmlns:a16="http://schemas.microsoft.com/office/drawing/2014/main" val="2632847826"/>
                    </a:ext>
                  </a:extLst>
                </a:gridCol>
                <a:gridCol w="2325509">
                  <a:extLst>
                    <a:ext uri="{9D8B030D-6E8A-4147-A177-3AD203B41FA5}">
                      <a16:colId xmlns:a16="http://schemas.microsoft.com/office/drawing/2014/main" val="4119114188"/>
                    </a:ext>
                  </a:extLst>
                </a:gridCol>
              </a:tblGrid>
              <a:tr h="345840">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gridSpan="3">
                  <a:txBody>
                    <a:bodyPr/>
                    <a:lstStyle/>
                    <a:p>
                      <a:pPr marL="0" marR="0" algn="ctr">
                        <a:lnSpc>
                          <a:spcPct val="107000"/>
                        </a:lnSpc>
                        <a:spcBef>
                          <a:spcPts val="0"/>
                        </a:spcBef>
                        <a:spcAft>
                          <a:spcPts val="0"/>
                        </a:spcAft>
                      </a:pPr>
                      <a:r>
                        <a:rPr lang="en-US" sz="2000">
                          <a:effectLst/>
                        </a:rPr>
                        <a:t>Three themes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1687296"/>
                  </a:ext>
                </a:extLst>
              </a:tr>
              <a:tr h="997308">
                <a:tc>
                  <a:txBody>
                    <a:bodyPr/>
                    <a:lstStyle/>
                    <a:p>
                      <a:pPr marL="0" marR="0">
                        <a:lnSpc>
                          <a:spcPct val="107000"/>
                        </a:lnSpc>
                        <a:spcBef>
                          <a:spcPts val="0"/>
                        </a:spcBef>
                        <a:spcAft>
                          <a:spcPts val="0"/>
                        </a:spcAft>
                      </a:pPr>
                      <a:r>
                        <a:rPr lang="en-US" sz="2000" dirty="0">
                          <a:effectLst/>
                        </a:rPr>
                        <a:t>Four factors that influence black women and academic engagement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dirty="0">
                          <a:effectLst/>
                        </a:rPr>
                        <a:t>Letting go of baggage and creating self-identity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a:effectLst/>
                        </a:rPr>
                        <a:t>Developing Self -agency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a:effectLst/>
                        </a:rPr>
                        <a:t>Navigating learning experiences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extLst>
                  <a:ext uri="{0D108BD9-81ED-4DB2-BD59-A6C34878D82A}">
                    <a16:rowId xmlns:a16="http://schemas.microsoft.com/office/drawing/2014/main" val="103730062"/>
                  </a:ext>
                </a:extLst>
              </a:tr>
              <a:tr h="671574">
                <a:tc>
                  <a:txBody>
                    <a:bodyPr/>
                    <a:lstStyle/>
                    <a:p>
                      <a:pPr marL="457200" marR="0" lvl="0" indent="-457200">
                        <a:lnSpc>
                          <a:spcPct val="107000"/>
                        </a:lnSpc>
                        <a:spcBef>
                          <a:spcPts val="0"/>
                        </a:spcBef>
                        <a:spcAft>
                          <a:spcPts val="0"/>
                        </a:spcAft>
                        <a:buFont typeface="+mj-lt"/>
                        <a:buAutoNum type="arabicPeriod"/>
                      </a:pPr>
                      <a:r>
                        <a:rPr lang="en-US" sz="2000" dirty="0">
                          <a:effectLst/>
                        </a:rPr>
                        <a:t>Autonomy and self-determination (ASD)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dirty="0">
                          <a:effectLst/>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a:effectLst/>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extLst>
                  <a:ext uri="{0D108BD9-81ED-4DB2-BD59-A6C34878D82A}">
                    <a16:rowId xmlns:a16="http://schemas.microsoft.com/office/drawing/2014/main" val="3077665146"/>
                  </a:ext>
                </a:extLst>
              </a:tr>
              <a:tr h="345840">
                <a:tc>
                  <a:txBody>
                    <a:bodyPr/>
                    <a:lstStyle/>
                    <a:p>
                      <a:pPr marL="457200" marR="0" lvl="0" indent="-457200" algn="just">
                        <a:lnSpc>
                          <a:spcPct val="107000"/>
                        </a:lnSpc>
                        <a:spcBef>
                          <a:spcPts val="0"/>
                        </a:spcBef>
                        <a:spcAft>
                          <a:spcPts val="0"/>
                        </a:spcAft>
                        <a:buFont typeface="+mj-lt"/>
                        <a:buAutoNum type="arabicPeriod"/>
                      </a:pPr>
                      <a:r>
                        <a:rPr lang="en-US" sz="2000" dirty="0">
                          <a:effectLst/>
                        </a:rPr>
                        <a:t>Faculty trust (FT)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a:effectLst/>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extLst>
                  <a:ext uri="{0D108BD9-81ED-4DB2-BD59-A6C34878D82A}">
                    <a16:rowId xmlns:a16="http://schemas.microsoft.com/office/drawing/2014/main" val="3544432419"/>
                  </a:ext>
                </a:extLst>
              </a:tr>
              <a:tr h="345840">
                <a:tc>
                  <a:txBody>
                    <a:bodyPr/>
                    <a:lstStyle/>
                    <a:p>
                      <a:pPr marL="457200" marR="0" lvl="0" indent="-457200">
                        <a:lnSpc>
                          <a:spcPct val="107000"/>
                        </a:lnSpc>
                        <a:spcBef>
                          <a:spcPts val="0"/>
                        </a:spcBef>
                        <a:spcAft>
                          <a:spcPts val="0"/>
                        </a:spcAft>
                        <a:buFont typeface="+mj-lt"/>
                        <a:buAutoNum type="arabicPeriod"/>
                      </a:pPr>
                      <a:r>
                        <a:rPr lang="en-US" sz="2000" dirty="0">
                          <a:effectLst/>
                        </a:rPr>
                        <a:t>Academic support services (AS)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dirty="0">
                          <a:effectLst/>
                        </a:rPr>
                        <a:t>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extLst>
                  <a:ext uri="{0D108BD9-81ED-4DB2-BD59-A6C34878D82A}">
                    <a16:rowId xmlns:a16="http://schemas.microsoft.com/office/drawing/2014/main" val="3996642836"/>
                  </a:ext>
                </a:extLst>
              </a:tr>
              <a:tr h="345840">
                <a:tc>
                  <a:txBody>
                    <a:bodyPr/>
                    <a:lstStyle/>
                    <a:p>
                      <a:pPr marL="457200" marR="0" lvl="0" indent="-457200">
                        <a:lnSpc>
                          <a:spcPct val="107000"/>
                        </a:lnSpc>
                        <a:spcBef>
                          <a:spcPts val="0"/>
                        </a:spcBef>
                        <a:spcAft>
                          <a:spcPts val="0"/>
                        </a:spcAft>
                        <a:buFont typeface="+mj-lt"/>
                        <a:buAutoNum type="arabicPeriod"/>
                      </a:pPr>
                      <a:r>
                        <a:rPr lang="en-US" sz="2000" dirty="0">
                          <a:effectLst/>
                        </a:rPr>
                        <a:t>Student effort (SE)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dirty="0">
                          <a:effectLst/>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extLst>
                  <a:ext uri="{0D108BD9-81ED-4DB2-BD59-A6C34878D82A}">
                    <a16:rowId xmlns:a16="http://schemas.microsoft.com/office/drawing/2014/main" val="1089319552"/>
                  </a:ext>
                </a:extLst>
              </a:tr>
              <a:tr h="345840">
                <a:tc>
                  <a:txBody>
                    <a:bodyPr/>
                    <a:lstStyle/>
                    <a:p>
                      <a:pPr marL="213360" marR="0" algn="r">
                        <a:lnSpc>
                          <a:spcPct val="107000"/>
                        </a:lnSpc>
                        <a:spcBef>
                          <a:spcPts val="0"/>
                        </a:spcBef>
                        <a:spcAft>
                          <a:spcPts val="0"/>
                        </a:spcAft>
                      </a:pPr>
                      <a:r>
                        <a:rPr lang="en-US" sz="2000" b="1" dirty="0">
                          <a:effectLst/>
                        </a:rPr>
                        <a:t>TOTALS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b="1" dirty="0">
                          <a:effectLst/>
                        </a:rPr>
                        <a:t>14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b="1" dirty="0">
                          <a:effectLst/>
                        </a:rPr>
                        <a:t>46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tc>
                  <a:txBody>
                    <a:bodyPr/>
                    <a:lstStyle/>
                    <a:p>
                      <a:pPr marL="0" marR="0" algn="ctr">
                        <a:lnSpc>
                          <a:spcPct val="107000"/>
                        </a:lnSpc>
                        <a:spcBef>
                          <a:spcPts val="0"/>
                        </a:spcBef>
                        <a:spcAft>
                          <a:spcPts val="0"/>
                        </a:spcAft>
                      </a:pPr>
                      <a:r>
                        <a:rPr lang="en-US" sz="2000" b="1" dirty="0">
                          <a:effectLst/>
                        </a:rPr>
                        <a:t>52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95" marR="68495" marT="0" marB="0"/>
                </a:tc>
                <a:extLst>
                  <a:ext uri="{0D108BD9-81ED-4DB2-BD59-A6C34878D82A}">
                    <a16:rowId xmlns:a16="http://schemas.microsoft.com/office/drawing/2014/main" val="3548937028"/>
                  </a:ext>
                </a:extLst>
              </a:tr>
            </a:tbl>
          </a:graphicData>
        </a:graphic>
      </p:graphicFrame>
    </p:spTree>
    <p:extLst>
      <p:ext uri="{BB962C8B-B14F-4D97-AF65-F5344CB8AC3E}">
        <p14:creationId xmlns:p14="http://schemas.microsoft.com/office/powerpoint/2010/main" val="1349338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Letting Go of Baggage &amp; Creating Self-Identity</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1">
            <a:extLst>
              <a:ext uri="{FF2B5EF4-FFF2-40B4-BE49-F238E27FC236}">
                <a16:creationId xmlns:a16="http://schemas.microsoft.com/office/drawing/2014/main" id="{5806551B-248F-422C-6482-8C76796FB4C7}"/>
              </a:ext>
            </a:extLst>
          </p:cNvPr>
          <p:cNvSpPr txBox="1"/>
          <p:nvPr/>
        </p:nvSpPr>
        <p:spPr>
          <a:xfrm>
            <a:off x="46308" y="2193843"/>
            <a:ext cx="12185647" cy="481670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Aft>
                <a:spcPts val="600"/>
              </a:spcAft>
            </a:pPr>
            <a:r>
              <a:rPr lang="en-US" sz="2200" dirty="0">
                <a:solidFill>
                  <a:srgbClr val="0E101A"/>
                </a:solidFill>
                <a:effectLst/>
                <a:latin typeface="Calibri"/>
                <a:ea typeface="Times New Roman" panose="02020603050405020304" pitchFamily="18" charset="0"/>
                <a:cs typeface="Calibri"/>
              </a:rPr>
              <a:t>Participant 1 reflected on how she deals with being the only one or one of the few black women in her college classes and when she is called on to offer her perspective.</a:t>
            </a:r>
            <a:r>
              <a:rPr lang="en-US" sz="2200" dirty="0">
                <a:solidFill>
                  <a:srgbClr val="0E101A"/>
                </a:solidFill>
                <a:latin typeface="Calibri"/>
                <a:ea typeface="Times New Roman" panose="02020603050405020304" pitchFamily="18" charset="0"/>
                <a:cs typeface="Calibri"/>
              </a:rPr>
              <a:t> </a:t>
            </a:r>
            <a:endParaRPr lang="en-US" sz="2200" dirty="0">
              <a:solidFill>
                <a:srgbClr val="000000"/>
              </a:solidFill>
              <a:latin typeface="Calibri"/>
              <a:ea typeface="Times New Roman" panose="02020603050405020304" pitchFamily="18" charset="0"/>
              <a:cs typeface="Calibri"/>
            </a:endParaRPr>
          </a:p>
          <a:p>
            <a:pPr>
              <a:spcAft>
                <a:spcPts val="600"/>
              </a:spcAft>
            </a:pPr>
            <a:r>
              <a:rPr lang="en-US" sz="2200" dirty="0">
                <a:solidFill>
                  <a:srgbClr val="0E101A"/>
                </a:solidFill>
                <a:effectLst/>
                <a:latin typeface="Calibri"/>
                <a:ea typeface="Times New Roman" panose="02020603050405020304" pitchFamily="18" charset="0"/>
                <a:cs typeface="Calibri"/>
              </a:rPr>
              <a:t>It makes me feel pressured and overwhelmed. I was careful about what I said, and didn’t want to say the wrong thing. I didn’t like it when that happened in high school. It would affect me the whole day, and I would keep thinking about that class discussion. If that happened today, I could let that go because I’m a person at the end of the day. I don’t feel like I should represent everyone and their opinion.</a:t>
            </a:r>
            <a:endParaRPr lang="en-US" sz="2200">
              <a:effectLst/>
              <a:latin typeface="Calibri"/>
              <a:ea typeface="Times New Roman" panose="02020603050405020304" pitchFamily="18" charset="0"/>
              <a:cs typeface="Calibri"/>
            </a:endParaRPr>
          </a:p>
          <a:p>
            <a:pPr marL="457200" marR="0" hangingPunct="0">
              <a:spcBef>
                <a:spcPts val="0"/>
              </a:spcBef>
              <a:spcAft>
                <a:spcPts val="600"/>
              </a:spcAft>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spcAft>
                <a:spcPts val="600"/>
              </a:spcAft>
            </a:pPr>
            <a:r>
              <a:rPr lang="en-US" sz="2200" dirty="0">
                <a:solidFill>
                  <a:srgbClr val="0E101A"/>
                </a:solidFill>
                <a:effectLst/>
                <a:latin typeface="Calibri"/>
                <a:ea typeface="Times New Roman" panose="02020603050405020304" pitchFamily="18" charset="0"/>
                <a:cs typeface="Calibri"/>
              </a:rPr>
              <a:t>Participant 1 was asked to explain what made the biggest difference between her earning less than a 3.0 </a:t>
            </a:r>
            <a:r>
              <a:rPr lang="en-US" sz="2200">
                <a:solidFill>
                  <a:srgbClr val="0E101A"/>
                </a:solidFill>
                <a:effectLst/>
                <a:latin typeface="Calibri"/>
                <a:ea typeface="Times New Roman" panose="02020603050405020304" pitchFamily="18" charset="0"/>
                <a:cs typeface="Calibri"/>
              </a:rPr>
              <a:t>GPA in high school and her 3.9 GPA at her community college. She explained that:</a:t>
            </a:r>
            <a:endParaRPr lang="en-US" sz="2200" dirty="0">
              <a:solidFill>
                <a:srgbClr val="000000"/>
              </a:solidFill>
              <a:latin typeface="Calibri"/>
              <a:ea typeface="Times New Roman" panose="02020603050405020304" pitchFamily="18" charset="0"/>
              <a:cs typeface="Calibri"/>
            </a:endParaRPr>
          </a:p>
          <a:p>
            <a:pPr marL="0" marR="0">
              <a:spcBef>
                <a:spcPts val="0"/>
              </a:spcBef>
              <a:spcAft>
                <a:spcPts val="600"/>
              </a:spcAft>
            </a:pPr>
            <a:r>
              <a:rPr lang="en-US" sz="2200" dirty="0">
                <a:solidFill>
                  <a:srgbClr val="0E101A"/>
                </a:solidFill>
                <a:effectLst/>
                <a:latin typeface="Calibri"/>
                <a:ea typeface="Times New Roman" panose="02020603050405020304" pitchFamily="18" charset="0"/>
                <a:cs typeface="Calibri"/>
              </a:rPr>
              <a:t>I was never comfortable with my racial identity in the field or classroom. However, going to my community college, I developed that comfort, which contributed to my academic success. I wasn't scared to make a mistake in class or if I said the wrong answer. I tried harder and didn't doubt myself anymore.</a:t>
            </a:r>
            <a:endParaRPr lang="en-US" sz="2200">
              <a:solidFill>
                <a:srgbClr val="000000"/>
              </a:solidFill>
              <a:effectLst/>
              <a:latin typeface="Calibri"/>
              <a:ea typeface="Times New Roman" panose="02020603050405020304" pitchFamily="18" charset="0"/>
              <a:cs typeface="Calibri"/>
            </a:endParaRPr>
          </a:p>
          <a:p>
            <a:pPr marL="457200" marR="0" hangingPunct="0">
              <a:spcBef>
                <a:spcPts val="0"/>
              </a:spcBef>
              <a:spcAft>
                <a:spcPts val="600"/>
              </a:spcAft>
            </a:pPr>
            <a:endPar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50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Letting Go of Baggage &amp; Creating Self-Identity</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1">
            <a:extLst>
              <a:ext uri="{FF2B5EF4-FFF2-40B4-BE49-F238E27FC236}">
                <a16:creationId xmlns:a16="http://schemas.microsoft.com/office/drawing/2014/main" id="{5806551B-248F-422C-6482-8C76796FB4C7}"/>
              </a:ext>
            </a:extLst>
          </p:cNvPr>
          <p:cNvSpPr txBox="1"/>
          <p:nvPr/>
        </p:nvSpPr>
        <p:spPr>
          <a:xfrm>
            <a:off x="103817" y="2265730"/>
            <a:ext cx="12185647" cy="684802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Aft>
                <a:spcPts val="600"/>
              </a:spcAft>
            </a:pPr>
            <a:r>
              <a:rPr lang="en-US" sz="2200" dirty="0">
                <a:solidFill>
                  <a:srgbClr val="0E101A"/>
                </a:solidFill>
                <a:effectLst/>
                <a:latin typeface="Calibri"/>
                <a:ea typeface="Times New Roman" panose="02020603050405020304" pitchFamily="18" charset="0"/>
                <a:cs typeface="Calibri"/>
              </a:rPr>
              <a:t>Participant 2 also reflected on what it is like being the only one, or one of few, black women in a classroom in two different </a:t>
            </a:r>
            <a:r>
              <a:rPr lang="en-US" sz="2200">
                <a:solidFill>
                  <a:srgbClr val="0E101A"/>
                </a:solidFill>
                <a:effectLst/>
                <a:latin typeface="Calibri"/>
                <a:ea typeface="Times New Roman" panose="02020603050405020304" pitchFamily="18" charset="0"/>
                <a:cs typeface="Calibri"/>
              </a:rPr>
              <a:t>situations.</a:t>
            </a:r>
            <a:r>
              <a:rPr lang="en-US" sz="2200">
                <a:solidFill>
                  <a:srgbClr val="0E101A"/>
                </a:solidFill>
                <a:latin typeface="Calibri"/>
                <a:ea typeface="Times New Roman" panose="02020603050405020304" pitchFamily="18" charset="0"/>
                <a:cs typeface="Calibri"/>
              </a:rPr>
              <a:t> </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spcAft>
                <a:spcPts val="600"/>
              </a:spcAft>
            </a:pPr>
            <a:r>
              <a:rPr lang="en-US" sz="2200" dirty="0">
                <a:solidFill>
                  <a:srgbClr val="0E101A"/>
                </a:solidFill>
                <a:effectLst/>
                <a:latin typeface="Calibri"/>
                <a:ea typeface="Times New Roman" panose="02020603050405020304" pitchFamily="18" charset="0"/>
                <a:cs typeface="Calibri"/>
              </a:rPr>
              <a:t>Situation one:</a:t>
            </a:r>
            <a:r>
              <a:rPr lang="en-US" sz="2200" dirty="0">
                <a:solidFill>
                  <a:srgbClr val="0E101A"/>
                </a:solidFill>
                <a:latin typeface="Calibri"/>
                <a:ea typeface="Times New Roman" panose="02020603050405020304" pitchFamily="18" charset="0"/>
                <a:cs typeface="Calibri"/>
              </a:rPr>
              <a:t> </a:t>
            </a:r>
            <a:r>
              <a:rPr lang="en-US" sz="2200" dirty="0">
                <a:solidFill>
                  <a:srgbClr val="0E101A"/>
                </a:solidFill>
                <a:effectLst/>
                <a:latin typeface="Calibri"/>
                <a:ea typeface="Times New Roman" panose="02020603050405020304" pitchFamily="18" charset="0"/>
                <a:cs typeface="Calibri"/>
              </a:rPr>
              <a:t>It is a burden to feel like I have to be the voice when sometimes I just want to be a regular student like everyone else. I don't want to have to be a teacher as well, but it feels like I don't have a choice when I'm being taught by people who cannot or who don't have the perspective that I have. So, even though they may be very well learned, they may have many degrees, but because they don't have my lived experiences, they're going to have blind spots.</a:t>
            </a:r>
            <a:r>
              <a:rPr lang="en-US" sz="2200" dirty="0">
                <a:solidFill>
                  <a:srgbClr val="0E101A"/>
                </a:solidFill>
                <a:latin typeface="Calibri"/>
                <a:ea typeface="Times New Roman" panose="02020603050405020304" pitchFamily="18" charset="0"/>
                <a:cs typeface="Calibri"/>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spcAft>
                <a:spcPts val="600"/>
              </a:spcAft>
            </a:pPr>
            <a:r>
              <a:rPr lang="en-US" sz="2200" dirty="0">
                <a:solidFill>
                  <a:srgbClr val="0E101A"/>
                </a:solidFill>
                <a:effectLst/>
                <a:latin typeface="Calibri"/>
                <a:ea typeface="Times New Roman" panose="02020603050405020304" pitchFamily="18" charset="0"/>
                <a:cs typeface="Calibri"/>
              </a:rPr>
              <a:t>Situation two:</a:t>
            </a:r>
            <a:r>
              <a:rPr lang="en-US" sz="2200" dirty="0">
                <a:solidFill>
                  <a:srgbClr val="0E101A"/>
                </a:solidFill>
                <a:latin typeface="Calibri"/>
                <a:ea typeface="Times New Roman" panose="02020603050405020304" pitchFamily="18" charset="0"/>
                <a:cs typeface="Calibri"/>
              </a:rPr>
              <a:t> </a:t>
            </a:r>
            <a:r>
              <a:rPr lang="en-US" sz="2200" dirty="0">
                <a:solidFill>
                  <a:srgbClr val="0E101A"/>
                </a:solidFill>
                <a:effectLst/>
                <a:latin typeface="Calibri"/>
                <a:ea typeface="Times New Roman" panose="02020603050405020304" pitchFamily="18" charset="0"/>
                <a:cs typeface="Calibri"/>
              </a:rPr>
              <a:t>I can understand non-black women's experiences, but I can't expect them to understand me. I was wearing a band </a:t>
            </a:r>
            <a:r>
              <a:rPr lang="en-US" sz="2200">
                <a:solidFill>
                  <a:srgbClr val="0E101A"/>
                </a:solidFill>
                <a:effectLst/>
                <a:latin typeface="Calibri"/>
                <a:ea typeface="Times New Roman" panose="02020603050405020304" pitchFamily="18" charset="0"/>
                <a:cs typeface="Calibri"/>
              </a:rPr>
              <a:t>t-shirt one day, and my instructor asked if I knew that band. </a:t>
            </a:r>
            <a:r>
              <a:rPr lang="en-US" sz="2200">
                <a:solidFill>
                  <a:srgbClr val="0E101A"/>
                </a:solidFill>
                <a:latin typeface="Calibri"/>
                <a:ea typeface="Times New Roman" panose="02020603050405020304" pitchFamily="18" charset="0"/>
                <a:cs typeface="Calibri"/>
              </a:rPr>
              <a:t> </a:t>
            </a:r>
            <a:r>
              <a:rPr lang="en-US" sz="2200">
                <a:solidFill>
                  <a:srgbClr val="0E101A"/>
                </a:solidFill>
                <a:effectLst/>
                <a:latin typeface="Calibri"/>
                <a:ea typeface="Times New Roman" panose="02020603050405020304" pitchFamily="18" charset="0"/>
                <a:cs typeface="Calibri"/>
              </a:rPr>
              <a:t>I don't think she meant it negatively, but she said, "Oh, you're full of </a:t>
            </a:r>
            <a:r>
              <a:rPr lang="en-US" sz="2200" dirty="0">
                <a:solidFill>
                  <a:srgbClr val="0E101A"/>
                </a:solidFill>
                <a:effectLst/>
                <a:latin typeface="Calibri"/>
                <a:ea typeface="Times New Roman" panose="02020603050405020304" pitchFamily="18" charset="0"/>
                <a:cs typeface="Calibri"/>
              </a:rPr>
              <a:t>surprises. She made an assumption based on my racial identity. Those assumptions can get in the way of your education because people don't see you as a person first.</a:t>
            </a:r>
            <a:r>
              <a:rPr lang="en-US" sz="2200" dirty="0">
                <a:solidFill>
                  <a:srgbClr val="0E101A"/>
                </a:solidFill>
                <a:latin typeface="Calibri"/>
                <a:ea typeface="Times New Roman" panose="02020603050405020304" pitchFamily="18" charset="0"/>
                <a:cs typeface="Calibri"/>
              </a:rPr>
              <a:t> </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hangingPunct="0">
              <a:spcBef>
                <a:spcPts val="0"/>
              </a:spcBef>
              <a:spcAft>
                <a:spcPts val="600"/>
              </a:spcAft>
            </a:pPr>
            <a:endParaRPr lang="en-US" sz="2200" dirty="0">
              <a:solidFill>
                <a:srgbClr val="0E101A"/>
              </a:solidFill>
              <a:effectLst/>
              <a:latin typeface="Calibri" panose="020F0502020204030204" pitchFamily="34" charset="0"/>
              <a:ea typeface="Times New Roman" panose="02020603050405020304" pitchFamily="18" charset="0"/>
              <a:cs typeface="Calibri" panose="020F0502020204030204" pitchFamily="34" charset="0"/>
            </a:endParaRPr>
          </a:p>
          <a:p>
            <a:pPr hangingPunct="0">
              <a:spcAft>
                <a:spcPts val="600"/>
              </a:spcAft>
            </a:pPr>
            <a:r>
              <a:rPr lang="en-US" sz="2200">
                <a:solidFill>
                  <a:srgbClr val="0E101A"/>
                </a:solidFill>
                <a:effectLst/>
                <a:latin typeface="Calibri"/>
                <a:ea typeface="Times New Roman" panose="02020603050405020304" pitchFamily="18" charset="0"/>
                <a:cs typeface="Calibri"/>
              </a:rPr>
              <a:t>Participant 2 reflected on the relationship between her identity concerning academic success. </a:t>
            </a:r>
            <a:endParaRPr lang="en-US" sz="2200">
              <a:solidFill>
                <a:srgbClr val="000000"/>
              </a:solidFill>
              <a:latin typeface="Calibri"/>
              <a:ea typeface="Times New Roman" panose="02020603050405020304" pitchFamily="18" charset="0"/>
              <a:cs typeface="Calibri"/>
            </a:endParaRPr>
          </a:p>
          <a:p>
            <a:pPr marL="0" marR="0">
              <a:spcBef>
                <a:spcPts val="0"/>
              </a:spcBef>
              <a:spcAft>
                <a:spcPts val="600"/>
              </a:spcAft>
            </a:pPr>
            <a:r>
              <a:rPr lang="en-US" sz="2200" dirty="0">
                <a:solidFill>
                  <a:srgbClr val="0E101A"/>
                </a:solidFill>
                <a:effectLst/>
                <a:latin typeface="Calibri"/>
                <a:ea typeface="Times New Roman" panose="02020603050405020304" pitchFamily="18" charset="0"/>
                <a:cs typeface="Calibri"/>
              </a:rPr>
              <a:t>Studying harder could help my grades, but it wouldn't necessarily equate to success in class. I understand that the grading system measures the quality of work, but I got very good grades in a class from which I got nothing. Successful black women are expected to work harder than everyone else. But I don’t think that makes me who I am. It's something that I'm doing in response to my surroundings. I am doi</a:t>
            </a:r>
            <a:r>
              <a:rPr lang="en-US" sz="1800" dirty="0">
                <a:solidFill>
                  <a:srgbClr val="0E101A"/>
                </a:solidFill>
                <a:effectLst/>
                <a:latin typeface="Calibri"/>
                <a:ea typeface="Times New Roman" panose="02020603050405020304" pitchFamily="18" charset="0"/>
                <a:cs typeface="Calibri"/>
              </a:rPr>
              <a:t>ng it for survival. I don’t want to be extra resilient. I just want to be myself and the world to work for me as it does for others.</a:t>
            </a:r>
            <a:endParaRPr lang="en-US" sz="1800" dirty="0">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384658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Letting Go of Baggage &amp; Creating Self-Identity</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1">
            <a:extLst>
              <a:ext uri="{FF2B5EF4-FFF2-40B4-BE49-F238E27FC236}">
                <a16:creationId xmlns:a16="http://schemas.microsoft.com/office/drawing/2014/main" id="{5806551B-248F-422C-6482-8C76796FB4C7}"/>
              </a:ext>
            </a:extLst>
          </p:cNvPr>
          <p:cNvSpPr txBox="1"/>
          <p:nvPr/>
        </p:nvSpPr>
        <p:spPr>
          <a:xfrm>
            <a:off x="103817" y="2265730"/>
            <a:ext cx="12185647" cy="25391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Aft>
                <a:spcPts val="600"/>
              </a:spcAft>
            </a:pPr>
            <a:r>
              <a:rPr lang="en-US" sz="2200" dirty="0">
                <a:solidFill>
                  <a:srgbClr val="0E101A"/>
                </a:solidFill>
                <a:effectLst/>
                <a:latin typeface="Calibri"/>
                <a:ea typeface="Times New Roman" panose="02020603050405020304" pitchFamily="18" charset="0"/>
                <a:cs typeface="Calibri"/>
              </a:rPr>
              <a:t>Participant 2 reflected on the relationship between her identity concerning academic success. </a:t>
            </a:r>
            <a:endParaRPr lang="en-US" sz="2200" dirty="0">
              <a:solidFill>
                <a:srgbClr val="000000"/>
              </a:solidFill>
              <a:latin typeface="Calibri"/>
              <a:ea typeface="Times New Roman" panose="02020603050405020304" pitchFamily="18" charset="0"/>
              <a:cs typeface="Calibri"/>
            </a:endParaRPr>
          </a:p>
          <a:p>
            <a:pPr marL="0" marR="0">
              <a:spcBef>
                <a:spcPts val="0"/>
              </a:spcBef>
              <a:spcAft>
                <a:spcPts val="600"/>
              </a:spcAft>
            </a:pPr>
            <a:r>
              <a:rPr lang="en-US" sz="2200" dirty="0">
                <a:solidFill>
                  <a:srgbClr val="0E101A"/>
                </a:solidFill>
                <a:effectLst/>
                <a:latin typeface="Calibri"/>
                <a:ea typeface="Times New Roman" panose="02020603050405020304" pitchFamily="18" charset="0"/>
                <a:cs typeface="Calibri"/>
              </a:rPr>
              <a:t>Studying harder could help my grades, but it wouldn't necessarily equate to success in class. I understand that the grading system measures the quality of work, but I got very good grades in a class from which I got nothing. Successful black women are expected to work harder than everyone else. But I don’t think that makes me who I am. It's something that I'm doing in response to my surroundings. I am doing it for survival. I don’t want to be extra resilient. I just want to be myself and the world to work for me as it does for others.</a:t>
            </a:r>
            <a:endParaRPr lang="en-US" sz="2200" dirty="0">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694307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Letting Go of Baggage &amp; Creating Self-Identity</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631D13BF-7862-D050-5ACD-EEE3F04FB744}"/>
              </a:ext>
            </a:extLst>
          </p:cNvPr>
          <p:cNvSpPr txBox="1"/>
          <p:nvPr/>
        </p:nvSpPr>
        <p:spPr>
          <a:xfrm>
            <a:off x="103817" y="2121957"/>
            <a:ext cx="12185647" cy="404726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Bef>
                <a:spcPts val="600"/>
              </a:spcBef>
            </a:pPr>
            <a:r>
              <a:rPr lang="en-US" sz="2200" dirty="0">
                <a:solidFill>
                  <a:srgbClr val="0E101A"/>
                </a:solidFill>
                <a:effectLst/>
                <a:latin typeface="Calibri"/>
                <a:ea typeface="Times New Roman" panose="02020603050405020304" pitchFamily="18" charset="0"/>
                <a:cs typeface="Calibri"/>
              </a:rPr>
              <a:t>Participant 5 reflected on the underrepresentation of black artists in her class curriculum.</a:t>
            </a:r>
            <a:r>
              <a:rPr lang="en-US" sz="2200" dirty="0">
                <a:solidFill>
                  <a:srgbClr val="0E101A"/>
                </a:solidFill>
                <a:latin typeface="Calibri"/>
                <a:ea typeface="Times New Roman" panose="02020603050405020304" pitchFamily="18" charset="0"/>
                <a:cs typeface="Calibri"/>
              </a:rPr>
              <a:t> </a:t>
            </a:r>
            <a:endParaRPr lang="en-US" sz="220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pPr>
            <a:r>
              <a:rPr lang="en-US" sz="2200" dirty="0">
                <a:solidFill>
                  <a:srgbClr val="0E101A"/>
                </a:solidFill>
                <a:effectLst/>
                <a:latin typeface="Calibri"/>
                <a:ea typeface="Times New Roman" panose="02020603050405020304" pitchFamily="18" charset="0"/>
                <a:cs typeface="Calibri"/>
              </a:rPr>
              <a:t>I noticed that most known artists are white, but do I kick up dust about this. I'm content knowing I can be one of those black artists others look up to. I can get inspiration from artists in general, other cultures, other people, and other genders. So I'm not going to limit myself to just black artists anyway. So that’s why it’s not worth my peace. You only have a certain amount of energy in a day.</a:t>
            </a:r>
            <a:r>
              <a:rPr lang="en-US" sz="2200" dirty="0">
                <a:solidFill>
                  <a:srgbClr val="0E101A"/>
                </a:solidFill>
                <a:latin typeface="Calibri"/>
                <a:ea typeface="Times New Roman" panose="02020603050405020304" pitchFamily="18" charset="0"/>
                <a:cs typeface="Calibri"/>
              </a:rPr>
              <a:t> </a:t>
            </a:r>
            <a:endParaRPr lang="en-US" sz="220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pPr>
            <a:r>
              <a:rPr lang="en-US" sz="2200" dirty="0">
                <a:solidFill>
                  <a:srgbClr val="0E101A"/>
                </a:solidFill>
                <a:effectLst/>
                <a:latin typeface="Calibri"/>
                <a:ea typeface="Times New Roman" panose="02020603050405020304" pitchFamily="18" charset="0"/>
                <a:cs typeface="Calibri"/>
              </a:rPr>
              <a:t>Further, Participant 5 spoke about her black woman identity through self-reflection and self-awareness.</a:t>
            </a:r>
            <a:r>
              <a:rPr lang="en-US" sz="2200" dirty="0">
                <a:solidFill>
                  <a:srgbClr val="0E101A"/>
                </a:solidFill>
                <a:latin typeface="Calibri"/>
                <a:ea typeface="Times New Roman" panose="02020603050405020304" pitchFamily="18" charset="0"/>
                <a:cs typeface="Calibri"/>
              </a:rPr>
              <a:t> </a:t>
            </a:r>
            <a:endParaRPr lang="en-US" sz="220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pPr>
            <a:r>
              <a:rPr lang="en-US" sz="2200" dirty="0">
                <a:solidFill>
                  <a:srgbClr val="0E101A"/>
                </a:solidFill>
                <a:effectLst/>
                <a:latin typeface="Calibri"/>
                <a:ea typeface="Times New Roman" panose="02020603050405020304" pitchFamily="18" charset="0"/>
                <a:cs typeface="Calibri"/>
              </a:rPr>
              <a:t>You don’t know where you’re going when you’re not self-aware. The social norms and trends are just leading you. So when you’re self-aware, you can step back and ask yourself questions about the decisions that you’re making and take accountability for them instead of letting life happen. When I’m self-aware, I don’t have to worry about making those bad decisions and feeling the bitterness and all the hate and anger I used to feel. I always seek true peace.</a:t>
            </a:r>
            <a:r>
              <a:rPr lang="en-US" sz="2200" dirty="0">
                <a:solidFill>
                  <a:srgbClr val="0E101A"/>
                </a:solidFill>
                <a:latin typeface="Calibri"/>
                <a:ea typeface="Times New Roman" panose="02020603050405020304" pitchFamily="18" charset="0"/>
                <a:cs typeface="Calibri"/>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92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Letting Go of Baggage &amp; Creating Self-Identity</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631D13BF-7862-D050-5ACD-EEE3F04FB744}"/>
              </a:ext>
            </a:extLst>
          </p:cNvPr>
          <p:cNvSpPr txBox="1"/>
          <p:nvPr/>
        </p:nvSpPr>
        <p:spPr>
          <a:xfrm>
            <a:off x="103817" y="2121957"/>
            <a:ext cx="12185647" cy="187743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Bef>
                <a:spcPts val="600"/>
              </a:spcBef>
            </a:pPr>
            <a:r>
              <a:rPr lang="en-US" sz="2200" dirty="0">
                <a:solidFill>
                  <a:srgbClr val="0E101A"/>
                </a:solidFill>
                <a:effectLst/>
                <a:latin typeface="Calibri"/>
                <a:ea typeface="Times New Roman" panose="02020603050405020304" pitchFamily="18" charset="0"/>
                <a:cs typeface="Calibri"/>
              </a:rPr>
              <a:t>Participant 5 discussed how assumptions, biases, and stereotypes cause harm.</a:t>
            </a:r>
            <a:r>
              <a:rPr lang="en-US" sz="2200" dirty="0">
                <a:solidFill>
                  <a:srgbClr val="0E101A"/>
                </a:solidFill>
                <a:latin typeface="Calibri"/>
                <a:ea typeface="Times New Roman" panose="02020603050405020304" pitchFamily="18" charset="0"/>
                <a:cs typeface="Calibri"/>
              </a:rPr>
              <a:t> </a:t>
            </a:r>
            <a:endParaRPr lang="en-US" sz="2200" dirty="0">
              <a:solidFill>
                <a:srgbClr val="000000"/>
              </a:solidFill>
              <a:latin typeface="Calibri"/>
              <a:ea typeface="Times New Roman" panose="02020603050405020304" pitchFamily="18" charset="0"/>
              <a:cs typeface="Calibri"/>
            </a:endParaRPr>
          </a:p>
          <a:p>
            <a:pPr>
              <a:spcBef>
                <a:spcPts val="600"/>
              </a:spcBef>
            </a:pPr>
            <a:r>
              <a:rPr lang="en-US" sz="2200" dirty="0">
                <a:solidFill>
                  <a:srgbClr val="0E101A"/>
                </a:solidFill>
                <a:effectLst/>
                <a:latin typeface="Calibri"/>
                <a:ea typeface="Times New Roman" panose="02020603050405020304" pitchFamily="18" charset="0"/>
                <a:cs typeface="Calibri"/>
              </a:rPr>
              <a:t>It’s like a knot and then a cycle of these events that you are unaware you’re doing….It is just you’re so used to it. So you can limit yourself by not being self-aware of negative energy. And you can become limitless when you are more aware of your self-identity.</a:t>
            </a:r>
            <a:endParaRPr lang="en-US" sz="2200">
              <a:effectLst/>
              <a:latin typeface="Calibri"/>
              <a:ea typeface="Times New Roman" panose="02020603050405020304" pitchFamily="18" charset="0"/>
              <a:cs typeface="Calibri"/>
            </a:endParaRPr>
          </a:p>
          <a:p>
            <a:pPr marL="0" marR="0" hangingPunct="0">
              <a:spcBef>
                <a:spcPts val="600"/>
              </a:spcBef>
              <a:spcAft>
                <a:spcPts val="6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646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Developing Self-Agency</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F682D2DF-6C00-0700-CEFA-A91D7D6690F6}"/>
              </a:ext>
            </a:extLst>
          </p:cNvPr>
          <p:cNvSpPr txBox="1"/>
          <p:nvPr/>
        </p:nvSpPr>
        <p:spPr>
          <a:xfrm>
            <a:off x="46308" y="2236976"/>
            <a:ext cx="12185647" cy="3631763"/>
          </a:xfrm>
          <a:prstGeom prst="rect">
            <a:avLst/>
          </a:prstGeom>
          <a:noFill/>
        </p:spPr>
        <p:txBody>
          <a:bodyPr wrap="square" lIns="91440" tIns="45720" rIns="91440" bIns="45720" anchor="t">
            <a:spAutoFit/>
          </a:bodyPr>
          <a:lstStyle/>
          <a:p>
            <a:pPr hangingPunct="0">
              <a:spcBef>
                <a:spcPts val="600"/>
              </a:spcBef>
            </a:pPr>
            <a:r>
              <a:rPr lang="en-US" sz="2200" dirty="0">
                <a:solidFill>
                  <a:srgbClr val="0E101A"/>
                </a:solidFill>
                <a:latin typeface="Calibri"/>
                <a:ea typeface="Times New Roman" panose="02020603050405020304" pitchFamily="18" charset="0"/>
                <a:cs typeface="Calibri"/>
              </a:rPr>
              <a:t>Participant</a:t>
            </a:r>
            <a:r>
              <a:rPr lang="en-US" sz="2200" dirty="0">
                <a:solidFill>
                  <a:srgbClr val="0E101A"/>
                </a:solidFill>
                <a:effectLst/>
                <a:latin typeface="Calibri"/>
                <a:ea typeface="Times New Roman" panose="02020603050405020304" pitchFamily="18" charset="0"/>
                <a:cs typeface="Calibri"/>
              </a:rPr>
              <a:t> 1 reflected on her college-level math readiness and how she eventually excelled in her math courses.</a:t>
            </a:r>
            <a:r>
              <a:rPr lang="en-US" sz="2200" dirty="0">
                <a:solidFill>
                  <a:srgbClr val="0E101A"/>
                </a:solidFill>
                <a:latin typeface="Calibri"/>
                <a:ea typeface="Times New Roman" panose="02020603050405020304" pitchFamily="18" charset="0"/>
                <a:cs typeface="Calibri"/>
              </a:rPr>
              <a:t> </a:t>
            </a:r>
            <a:endParaRPr lang="en-US" sz="2200" dirty="0">
              <a:solidFill>
                <a:srgbClr val="000000"/>
              </a:solidFill>
              <a:latin typeface="Calibri"/>
              <a:ea typeface="Times New Roman" panose="02020603050405020304" pitchFamily="18" charset="0"/>
              <a:cs typeface="Calibri"/>
            </a:endParaRPr>
          </a:p>
          <a:p>
            <a:pPr>
              <a:spcBef>
                <a:spcPts val="600"/>
              </a:spcBef>
            </a:pPr>
            <a:r>
              <a:rPr lang="en-US" sz="2200" dirty="0">
                <a:solidFill>
                  <a:srgbClr val="0E101A"/>
                </a:solidFill>
                <a:effectLst/>
                <a:latin typeface="Calibri"/>
                <a:ea typeface="Times New Roman" panose="02020603050405020304" pitchFamily="18" charset="0"/>
                <a:cs typeface="Calibri"/>
              </a:rPr>
              <a:t>I always struggled with math, but I was required to attend study hall or tutoring as a freshman athlete. All of my friends decided on study hall, but I decided to go to tutoring because I was falling behind in math. I went there probably three times a week for two years. Even when it was virtual, I was on Zoom getting tutored. I ended up getting A's in both of my math classes.</a:t>
            </a:r>
            <a:endParaRPr lang="en-US" sz="2200" dirty="0">
              <a:latin typeface="Calibri"/>
              <a:ea typeface="Times New Roman" panose="02020603050405020304" pitchFamily="18" charset="0"/>
              <a:cs typeface="Calibri"/>
            </a:endParaRPr>
          </a:p>
          <a:p>
            <a:pPr>
              <a:spcBef>
                <a:spcPts val="600"/>
              </a:spcBef>
            </a:pPr>
            <a:r>
              <a:rPr lang="en-US" sz="2200" dirty="0">
                <a:effectLst/>
                <a:latin typeface="Calibri"/>
                <a:ea typeface="Times New Roman" panose="02020603050405020304" pitchFamily="18" charset="0"/>
                <a:cs typeface="Calibri"/>
              </a:rPr>
              <a:t>If it wasn't for soccer, I don't think I would have been there. Also, there were some instances on class assignments where I would get a low grade. I would address it with my professor, and they allowed me to make corrections to get a better grade. That definitely made me work harder. I just knew that I had to pass to stay eligible to play soccer, so that contributed to my academic success.</a:t>
            </a:r>
            <a:endParaRPr lang="en-US" sz="2200" dirty="0">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193532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Developing Self-Agency</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F682D2DF-6C00-0700-CEFA-A91D7D6690F6}"/>
              </a:ext>
            </a:extLst>
          </p:cNvPr>
          <p:cNvSpPr txBox="1"/>
          <p:nvPr/>
        </p:nvSpPr>
        <p:spPr>
          <a:xfrm>
            <a:off x="3176" y="2078825"/>
            <a:ext cx="12185647" cy="3647152"/>
          </a:xfrm>
          <a:prstGeom prst="rect">
            <a:avLst/>
          </a:prstGeom>
          <a:noFill/>
        </p:spPr>
        <p:txBody>
          <a:bodyPr wrap="square" lIns="91440" tIns="45720" rIns="91440" bIns="45720" anchor="t">
            <a:spAutoFit/>
          </a:bodyPr>
          <a:lstStyle/>
          <a:p>
            <a:pPr marL="0" marR="0" hangingPunct="0">
              <a:spcBef>
                <a:spcPts val="600"/>
              </a:spcBef>
              <a:spcAft>
                <a:spcPts val="0"/>
              </a:spcAft>
            </a:pPr>
            <a:endParaRPr lang="en-US" sz="1800" dirty="0">
              <a:solidFill>
                <a:srgbClr val="0E101A"/>
              </a:solidFill>
              <a:effectLst/>
              <a:latin typeface="Calibri" panose="020F0502020204030204" pitchFamily="34" charset="0"/>
              <a:ea typeface="Times New Roman" panose="02020603050405020304" pitchFamily="18" charset="0"/>
              <a:cs typeface="Calibri"/>
            </a:endParaRPr>
          </a:p>
          <a:p>
            <a:pPr hangingPunct="0">
              <a:spcBef>
                <a:spcPts val="600"/>
              </a:spcBef>
            </a:pPr>
            <a:r>
              <a:rPr lang="en-US" sz="2200" dirty="0">
                <a:solidFill>
                  <a:srgbClr val="0E101A"/>
                </a:solidFill>
                <a:effectLst/>
                <a:latin typeface="Calibri"/>
                <a:ea typeface="Times New Roman" panose="02020603050405020304" pitchFamily="18" charset="0"/>
                <a:cs typeface="Calibri"/>
              </a:rPr>
              <a:t>Participant 6 reflected on how gender-racial representation and a feeling of belongingness influenced her level of college satisfaction and academic engagement: </a:t>
            </a:r>
            <a:endParaRPr lang="en-US" sz="220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US" sz="2200" dirty="0">
                <a:solidFill>
                  <a:srgbClr val="0E101A"/>
                </a:solidFill>
                <a:effectLst/>
                <a:latin typeface="Calibri"/>
                <a:ea typeface="Times New Roman" panose="02020603050405020304" pitchFamily="18" charset="0"/>
                <a:cs typeface="Calibri"/>
              </a:rPr>
              <a:t>Being at a four-year university compared to my community college was completely different. I don't see a lot of black women. It's not just other black people, but seeing other races and having better representation. That was helpful at my community college because I saw women who looked like me, and I'm still connected with them today. Those resources are vital. That sisterhood that I had at my community college is not here, but I know I have people I can rely on. So even in my classroom, I find people that are like me, they don't have to look like me.</a:t>
            </a:r>
            <a:r>
              <a:rPr lang="en-US" sz="2200" dirty="0">
                <a:solidFill>
                  <a:srgbClr val="0E101A"/>
                </a:solidFill>
                <a:latin typeface="Calibri"/>
                <a:ea typeface="Times New Roman" panose="02020603050405020304" pitchFamily="18" charset="0"/>
                <a:cs typeface="Calibri"/>
              </a:rPr>
              <a:t> </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spcBef>
                <a:spcPts val="600"/>
              </a:spcBef>
            </a:pPr>
            <a:endParaRPr lang="en-US" sz="2200">
              <a:solidFill>
                <a:srgbClr val="0E101A"/>
              </a:solidFill>
              <a:effectLst/>
              <a:latin typeface="Calibri" panose="020F0502020204030204" pitchFamily="34" charset="0"/>
              <a:ea typeface="Times New Roman" panose="02020603050405020304" pitchFamily="18" charset="0"/>
              <a:cs typeface="Calibri"/>
            </a:endParaRPr>
          </a:p>
        </p:txBody>
      </p:sp>
    </p:spTree>
    <p:extLst>
      <p:ext uri="{BB962C8B-B14F-4D97-AF65-F5344CB8AC3E}">
        <p14:creationId xmlns:p14="http://schemas.microsoft.com/office/powerpoint/2010/main" val="1764010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Developing Self-Agency</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F682D2DF-6C00-0700-CEFA-A91D7D6690F6}"/>
              </a:ext>
            </a:extLst>
          </p:cNvPr>
          <p:cNvSpPr txBox="1"/>
          <p:nvPr/>
        </p:nvSpPr>
        <p:spPr>
          <a:xfrm>
            <a:off x="3176" y="2251353"/>
            <a:ext cx="12185647" cy="3216265"/>
          </a:xfrm>
          <a:prstGeom prst="rect">
            <a:avLst/>
          </a:prstGeom>
          <a:noFill/>
        </p:spPr>
        <p:txBody>
          <a:bodyPr wrap="square" lIns="91440" tIns="45720" rIns="91440" bIns="45720" anchor="t">
            <a:spAutoFit/>
          </a:bodyPr>
          <a:lstStyle/>
          <a:p>
            <a:pPr hangingPunct="0">
              <a:spcBef>
                <a:spcPts val="600"/>
              </a:spcBef>
            </a:pPr>
            <a:r>
              <a:rPr lang="en-US" sz="2200" dirty="0">
                <a:solidFill>
                  <a:srgbClr val="0E101A"/>
                </a:solidFill>
                <a:effectLst/>
                <a:latin typeface="Calibri"/>
                <a:ea typeface="Times New Roman" panose="02020603050405020304" pitchFamily="18" charset="0"/>
                <a:cs typeface="Calibri"/>
              </a:rPr>
              <a:t>Participant 10 reflected on how aspects of her cultural identity were infused in the classroom content and curriculum and the skillfulness of one faculty member.</a:t>
            </a:r>
            <a:r>
              <a:rPr lang="en-US" sz="2200" dirty="0">
                <a:solidFill>
                  <a:srgbClr val="0E101A"/>
                </a:solidFill>
                <a:latin typeface="Calibri"/>
                <a:ea typeface="Times New Roman" panose="02020603050405020304" pitchFamily="18" charset="0"/>
                <a:cs typeface="Calibri"/>
              </a:rPr>
              <a:t> </a:t>
            </a:r>
            <a:endPar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pPr>
            <a:r>
              <a:rPr lang="en-US" sz="2200" dirty="0">
                <a:solidFill>
                  <a:srgbClr val="0E101A"/>
                </a:solidFill>
                <a:effectLst/>
                <a:latin typeface="Calibri"/>
                <a:ea typeface="Times New Roman" panose="02020603050405020304" pitchFamily="18" charset="0"/>
                <a:cs typeface="Calibri"/>
              </a:rPr>
              <a:t>She took the time to talk about Ebonics and African American vernacular and not let it be a footnote. She was driving deep discussion and then allowing there to be readings. That was a shift because I didn't realize I needed to hear that validation. She talked about code-switching and all of those things I had learned to do in language and my life, but she gave voice to it, which was very meaningful. So I was excited to come to class. She did a masterful job of giving voice to voices different from her own and even acknowledging her lack of knowledge. That affirmed me as a black woman and elevated my view of the black language.</a:t>
            </a:r>
            <a:r>
              <a:rPr lang="en-US" sz="2200" dirty="0">
                <a:solidFill>
                  <a:srgbClr val="0E101A"/>
                </a:solidFill>
                <a:latin typeface="Calibri"/>
                <a:ea typeface="Times New Roman" panose="02020603050405020304" pitchFamily="18" charset="0"/>
                <a:cs typeface="Calibri"/>
              </a:rPr>
              <a:t> </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4057" y="678988"/>
            <a:ext cx="5238466" cy="1913115"/>
          </a:xfrm>
        </p:spPr>
        <p:txBody>
          <a:bodyPr anchor="b">
            <a:normAutofit/>
          </a:bodyPr>
          <a:lstStyle/>
          <a:p>
            <a:pPr algn="l"/>
            <a:r>
              <a:rPr lang="en-US" dirty="0">
                <a:latin typeface="+mn-lt"/>
              </a:rPr>
              <a:t>Research study rationale</a:t>
            </a:r>
          </a:p>
        </p:txBody>
      </p:sp>
      <p:sp>
        <p:nvSpPr>
          <p:cNvPr id="3" name="Subtitle 2"/>
          <p:cNvSpPr>
            <a:spLocks noGrp="1"/>
          </p:cNvSpPr>
          <p:nvPr>
            <p:ph type="subTitle" idx="1"/>
          </p:nvPr>
        </p:nvSpPr>
        <p:spPr>
          <a:xfrm>
            <a:off x="763417" y="2865272"/>
            <a:ext cx="4742208" cy="3730683"/>
          </a:xfrm>
        </p:spPr>
        <p:txBody>
          <a:bodyPr vert="horz" lIns="91440" tIns="45720" rIns="91440" bIns="45720" rtlCol="0" anchor="t">
            <a:noAutofit/>
          </a:bodyPr>
          <a:lstStyle/>
          <a:p>
            <a:pPr marL="342900" indent="-342900" algn="l">
              <a:buChar char="•"/>
            </a:pPr>
            <a:r>
              <a:rPr lang="en-US" sz="2600" dirty="0"/>
              <a:t>Limited scholarly research studies focused on black women enrolled in college</a:t>
            </a:r>
            <a:endParaRPr lang="en-US" sz="2600" dirty="0">
              <a:cs typeface="Calibri"/>
            </a:endParaRPr>
          </a:p>
          <a:p>
            <a:pPr marL="342900" indent="-342900" algn="l">
              <a:buChar char="•"/>
            </a:pPr>
            <a:r>
              <a:rPr lang="en-US" sz="2600" dirty="0">
                <a:cs typeface="Calibri"/>
              </a:rPr>
              <a:t>Notable differences in college experiences for black women</a:t>
            </a:r>
          </a:p>
        </p:txBody>
      </p:sp>
      <p:pic>
        <p:nvPicPr>
          <p:cNvPr id="4" name="Picture 4" descr="Rationale Font | dafont.com">
            <a:extLst>
              <a:ext uri="{FF2B5EF4-FFF2-40B4-BE49-F238E27FC236}">
                <a16:creationId xmlns:a16="http://schemas.microsoft.com/office/drawing/2014/main" id="{FE9AC60B-E939-46C2-BB75-613198FBDFEA}"/>
              </a:ext>
            </a:extLst>
          </p:cNvPr>
          <p:cNvPicPr>
            <a:picLocks noChangeAspect="1"/>
          </p:cNvPicPr>
          <p:nvPr/>
        </p:nvPicPr>
        <p:blipFill rotWithShape="1">
          <a:blip r:embed="rId3"/>
          <a:srcRect r="22913" b="-1"/>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3684441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Navigating Learning Experiences</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4FA97D84-5048-37D7-6C44-E40D23A66960}"/>
              </a:ext>
            </a:extLst>
          </p:cNvPr>
          <p:cNvSpPr txBox="1"/>
          <p:nvPr/>
        </p:nvSpPr>
        <p:spPr>
          <a:xfrm>
            <a:off x="46308" y="2208221"/>
            <a:ext cx="12185647" cy="363176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Bef>
                <a:spcPts val="600"/>
              </a:spcBef>
              <a:tabLst>
                <a:tab pos="457200" algn="l"/>
              </a:tabLst>
            </a:pPr>
            <a:r>
              <a:rPr lang="en-US" sz="2200">
                <a:solidFill>
                  <a:srgbClr val="0E101A"/>
                </a:solidFill>
                <a:effectLst/>
                <a:latin typeface="Calibri"/>
                <a:ea typeface="Times New Roman" panose="02020603050405020304" pitchFamily="18" charset="0"/>
                <a:cs typeface="Calibri"/>
              </a:rPr>
              <a:t>Participant 2 reflected on two experiences and how she responded in both situations.</a:t>
            </a:r>
            <a:r>
              <a:rPr lang="en-US" sz="2200">
                <a:solidFill>
                  <a:srgbClr val="0E101A"/>
                </a:solidFill>
                <a:latin typeface="Calibri"/>
                <a:ea typeface="Times New Roman" panose="02020603050405020304" pitchFamily="18" charset="0"/>
                <a:cs typeface="Calibri"/>
              </a:rPr>
              <a:t> </a:t>
            </a:r>
            <a:endPar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tabLst>
                <a:tab pos="457200" algn="l"/>
              </a:tabLst>
            </a:pPr>
            <a:r>
              <a:rPr lang="en-US" sz="2200" dirty="0">
                <a:solidFill>
                  <a:srgbClr val="0E101A"/>
                </a:solidFill>
                <a:effectLst/>
                <a:latin typeface="Calibri"/>
                <a:ea typeface="Times New Roman" panose="02020603050405020304" pitchFamily="18" charset="0"/>
                <a:cs typeface="Calibri"/>
              </a:rPr>
              <a:t>Last semester I had two instructors, one I trusted a lot. She cared about our class and me as a student. I was willing to participate and share personal information or make simple connections. You have to show me that I'm not going to feel weird about sharing parts of myself. </a:t>
            </a:r>
            <a:r>
              <a:rPr lang="en-US" sz="2200" dirty="0">
                <a:effectLst/>
                <a:latin typeface="Calibri"/>
                <a:ea typeface="Times New Roman" panose="02020603050405020304" pitchFamily="18" charset="0"/>
                <a:cs typeface="Calibri"/>
              </a:rPr>
              <a:t>I did positively because of it.</a:t>
            </a:r>
            <a:r>
              <a:rPr lang="en-US" sz="2200" dirty="0">
                <a:latin typeface="Calibri"/>
                <a:ea typeface="Times New Roman" panose="02020603050405020304" pitchFamily="18" charset="0"/>
                <a:cs typeface="Calibri"/>
              </a:rPr>
              <a:t> </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tabLst>
                <a:tab pos="457200" algn="l"/>
              </a:tabLst>
            </a:pPr>
            <a:r>
              <a:rPr lang="en-US" sz="2200" dirty="0">
                <a:effectLst/>
                <a:latin typeface="Calibri"/>
                <a:ea typeface="Times New Roman" panose="02020603050405020304" pitchFamily="18" charset="0"/>
                <a:cs typeface="Calibri"/>
              </a:rPr>
              <a:t>The </a:t>
            </a:r>
            <a:r>
              <a:rPr lang="en-US" sz="2200" dirty="0">
                <a:solidFill>
                  <a:srgbClr val="0E101A"/>
                </a:solidFill>
                <a:effectLst/>
                <a:latin typeface="Calibri"/>
                <a:ea typeface="Times New Roman" panose="02020603050405020304" pitchFamily="18" charset="0"/>
                <a:cs typeface="Calibri"/>
              </a:rPr>
              <a:t>instructor tried his best in the other class, but I did not trust him. I didn't feel safe asking questions and dreaded going because we didn't have a positive relationship. When I asked questions, he was short, aggressive, ornery, maybe. I don't think it targeted me, but it was his general demeanor. P</a:t>
            </a:r>
            <a:r>
              <a:rPr lang="en-US" sz="2200" dirty="0">
                <a:effectLst/>
                <a:latin typeface="Calibri"/>
                <a:ea typeface="Times New Roman" panose="02020603050405020304" pitchFamily="18" charset="0"/>
                <a:cs typeface="Calibri"/>
              </a:rPr>
              <a:t>articipation in his class was also important, but I kept it to a minimum. I'm not sure that it affected my grade hugely. I just powered through even though I felt uncomfortable with the instructor. I would still try to participate when I felt like I had it in me that day.</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102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Navigating Learning Experiences</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4FA97D84-5048-37D7-6C44-E40D23A66960}"/>
              </a:ext>
            </a:extLst>
          </p:cNvPr>
          <p:cNvSpPr txBox="1"/>
          <p:nvPr/>
        </p:nvSpPr>
        <p:spPr>
          <a:xfrm>
            <a:off x="46308" y="2236976"/>
            <a:ext cx="12185647" cy="404726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Bef>
                <a:spcPts val="600"/>
              </a:spcBef>
            </a:pPr>
            <a:r>
              <a:rPr lang="en-US" sz="2200" dirty="0">
                <a:solidFill>
                  <a:srgbClr val="0E101A"/>
                </a:solidFill>
                <a:effectLst/>
                <a:latin typeface="Calibri"/>
                <a:ea typeface="Times New Roman" panose="02020603050405020304" pitchFamily="18" charset="0"/>
                <a:cs typeface="Calibri"/>
              </a:rPr>
              <a:t>Participant 3 reflected on the dynamics between academic engagement, her gendered racial identity experiences, and faculty feedback.</a:t>
            </a:r>
            <a:r>
              <a:rPr lang="en-US" sz="2200" dirty="0">
                <a:solidFill>
                  <a:srgbClr val="0E101A"/>
                </a:solidFill>
                <a:latin typeface="Calibri"/>
                <a:ea typeface="Times New Roman" panose="02020603050405020304" pitchFamily="18" charset="0"/>
                <a:cs typeface="Calibri"/>
              </a:rPr>
              <a:t> </a:t>
            </a:r>
            <a:endParaRPr lang="en-US" sz="220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pPr>
            <a:r>
              <a:rPr lang="en-US" sz="2200" dirty="0">
                <a:solidFill>
                  <a:srgbClr val="0E101A"/>
                </a:solidFill>
                <a:effectLst/>
                <a:latin typeface="Calibri"/>
                <a:ea typeface="Times New Roman" panose="02020603050405020304" pitchFamily="18" charset="0"/>
                <a:cs typeface="Calibri"/>
              </a:rPr>
              <a:t>Often when it comes to academics, I let myself go where energy flows to help propel me to success in that class. Some of that comes from my black experience or female experience lens, and I'm not going to shy away from that. The feedback I get from you is on you, but I'm going to do me as respectfully as possible.</a:t>
            </a:r>
            <a:r>
              <a:rPr lang="en-US" sz="2200" dirty="0">
                <a:solidFill>
                  <a:srgbClr val="0E101A"/>
                </a:solidFill>
                <a:latin typeface="Calibri"/>
                <a:ea typeface="Times New Roman" panose="02020603050405020304" pitchFamily="18" charset="0"/>
                <a:cs typeface="Calibri"/>
              </a:rPr>
              <a:t>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spcBef>
                <a:spcPts val="600"/>
              </a:spcBef>
            </a:pPr>
            <a:r>
              <a:rPr lang="en-US" sz="2200" dirty="0">
                <a:solidFill>
                  <a:srgbClr val="0E101A"/>
                </a:solidFill>
                <a:effectLst/>
                <a:latin typeface="Calibri"/>
                <a:ea typeface="Times New Roman" panose="02020603050405020304" pitchFamily="18" charset="0"/>
                <a:cs typeface="Calibri"/>
              </a:rPr>
              <a:t>She further explained the process for responding to her classroom experiences.</a:t>
            </a:r>
            <a:r>
              <a:rPr lang="en-US" sz="2200" dirty="0">
                <a:solidFill>
                  <a:srgbClr val="0E101A"/>
                </a:solidFill>
                <a:latin typeface="Calibri"/>
                <a:ea typeface="Times New Roman" panose="02020603050405020304" pitchFamily="18" charset="0"/>
                <a:cs typeface="Calibri"/>
              </a:rPr>
              <a:t> </a:t>
            </a:r>
            <a:endParaRPr lang="en-US" sz="2200" dirty="0">
              <a:solidFill>
                <a:srgbClr val="000000"/>
              </a:solidFill>
              <a:latin typeface="Calibri"/>
              <a:ea typeface="Times New Roman" panose="02020603050405020304" pitchFamily="18" charset="0"/>
              <a:cs typeface="Calibri"/>
            </a:endParaRPr>
          </a:p>
          <a:p>
            <a:pPr>
              <a:spcBef>
                <a:spcPts val="600"/>
              </a:spcBef>
            </a:pPr>
            <a:r>
              <a:rPr lang="en-US" sz="2200" dirty="0">
                <a:solidFill>
                  <a:srgbClr val="0E101A"/>
                </a:solidFill>
                <a:effectLst/>
                <a:latin typeface="Calibri"/>
                <a:ea typeface="Times New Roman" panose="02020603050405020304" pitchFamily="18" charset="0"/>
                <a:cs typeface="Calibri"/>
              </a:rPr>
              <a:t>It's balancing internalized stuff and not resonating internalized stuff within other people. Also, doing you, but subverting expectations, being aware of stereotypes, and tiptoeing around those. It's like waffling between tiptoeing and I don't care or appearing to be an angry black woman. But also not appearing meek and letting people trample all over you. </a:t>
            </a:r>
            <a:endParaRPr lang="en-US" sz="2200" dirty="0">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622000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15568" y="548640"/>
            <a:ext cx="10168128" cy="11795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Navigating Learning Experiences</a:t>
            </a:r>
            <a:endParaRPr lang="en-US" dirty="0">
              <a:ea typeface="+mj-ea"/>
              <a:cs typeface="+mj-cs"/>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4FA97D84-5048-37D7-6C44-E40D23A66960}"/>
              </a:ext>
            </a:extLst>
          </p:cNvPr>
          <p:cNvSpPr txBox="1"/>
          <p:nvPr/>
        </p:nvSpPr>
        <p:spPr>
          <a:xfrm>
            <a:off x="3176" y="2438259"/>
            <a:ext cx="12185647" cy="329320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spcBef>
                <a:spcPts val="600"/>
              </a:spcBef>
            </a:pPr>
            <a:r>
              <a:rPr lang="en-US" sz="2200" dirty="0">
                <a:solidFill>
                  <a:srgbClr val="0E101A"/>
                </a:solidFill>
                <a:effectLst/>
                <a:latin typeface="Calibri"/>
                <a:ea typeface="Times New Roman" panose="02020603050405020304" pitchFamily="18" charset="0"/>
                <a:cs typeface="Calibri"/>
              </a:rPr>
              <a:t>Participant 4 reflected on her experiences with processing faculty feedback.</a:t>
            </a:r>
            <a:r>
              <a:rPr lang="en-US" sz="2200" dirty="0">
                <a:solidFill>
                  <a:srgbClr val="0E101A"/>
                </a:solidFill>
                <a:latin typeface="Calibri"/>
                <a:ea typeface="Times New Roman" panose="02020603050405020304" pitchFamily="18" charset="0"/>
                <a:cs typeface="Calibri"/>
              </a:rPr>
              <a:t> </a:t>
            </a:r>
            <a:endParaRPr lang="en-US" sz="2200" dirty="0">
              <a:solidFill>
                <a:srgbClr val="000000"/>
              </a:solidFill>
              <a:latin typeface="Calibri"/>
              <a:ea typeface="Times New Roman" panose="02020603050405020304" pitchFamily="18" charset="0"/>
              <a:cs typeface="Calibri"/>
            </a:endParaRPr>
          </a:p>
          <a:p>
            <a:pPr>
              <a:spcBef>
                <a:spcPts val="600"/>
              </a:spcBef>
            </a:pPr>
            <a:r>
              <a:rPr lang="en-US" sz="2200" dirty="0">
                <a:solidFill>
                  <a:srgbClr val="0E101A"/>
                </a:solidFill>
                <a:effectLst/>
                <a:latin typeface="Calibri"/>
                <a:ea typeface="Times New Roman" panose="02020603050405020304" pitchFamily="18" charset="0"/>
                <a:cs typeface="Calibri"/>
              </a:rPr>
              <a:t>Most people would be, you're right because it's coming from the professor, but not me. </a:t>
            </a:r>
            <a:r>
              <a:rPr lang="en-US" sz="2200" dirty="0">
                <a:solidFill>
                  <a:srgbClr val="0E101A"/>
                </a:solidFill>
                <a:latin typeface="Calibri"/>
                <a:ea typeface="Times New Roman" panose="02020603050405020304" pitchFamily="18" charset="0"/>
                <a:cs typeface="Calibri"/>
              </a:rPr>
              <a:t> </a:t>
            </a:r>
            <a:r>
              <a:rPr lang="en-US" sz="2200" dirty="0">
                <a:solidFill>
                  <a:srgbClr val="0E101A"/>
                </a:solidFill>
                <a:effectLst/>
                <a:latin typeface="Calibri"/>
                <a:ea typeface="Times New Roman" panose="02020603050405020304" pitchFamily="18" charset="0"/>
                <a:cs typeface="Calibri"/>
              </a:rPr>
              <a:t>Because not all the time can they see your point of view. Maybe I'm coming from an angle you haven't heard yet or don't understand.</a:t>
            </a:r>
            <a:r>
              <a:rPr lang="en-US" sz="2200" dirty="0">
                <a:solidFill>
                  <a:srgbClr val="0E101A"/>
                </a:solidFill>
                <a:latin typeface="Calibri"/>
                <a:ea typeface="Times New Roman" panose="02020603050405020304" pitchFamily="18" charset="0"/>
                <a:cs typeface="Calibri"/>
              </a:rPr>
              <a:t> </a:t>
            </a:r>
            <a:endPar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pPr>
            <a:r>
              <a:rPr lang="en-US" sz="2200" dirty="0">
                <a:solidFill>
                  <a:srgbClr val="0E101A"/>
                </a:solidFill>
                <a:effectLst/>
                <a:latin typeface="Calibri"/>
                <a:ea typeface="Times New Roman" panose="02020603050405020304" pitchFamily="18" charset="0"/>
                <a:cs typeface="Calibri"/>
              </a:rPr>
              <a:t>Sometimes I'll listen to my professors like, you know what? I did have a little trouble writing this paper; you could be right. Let me re-evaluate some things. But suppose I felt like I put my heart into this assignment, and a professor came out with feedback that's on the opposite angle of what I was trying to do. In that case, I will submit it anyways and then grade me accordingly because I'm giving you what I believe is my best work.</a:t>
            </a:r>
            <a:r>
              <a:rPr lang="en-US" sz="2200" dirty="0">
                <a:solidFill>
                  <a:srgbClr val="0E101A"/>
                </a:solidFill>
                <a:latin typeface="Calibri"/>
                <a:ea typeface="Times New Roman" panose="02020603050405020304" pitchFamily="18" charset="0"/>
                <a:cs typeface="Calibri"/>
              </a:rPr>
              <a:t> </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180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5430" y="629268"/>
            <a:ext cx="6586491" cy="1286160"/>
          </a:xfrm>
        </p:spPr>
        <p:txBody>
          <a:bodyPr vert="horz" lIns="91440" tIns="45720" rIns="91440" bIns="45720" rtlCol="0" anchor="b">
            <a:normAutofit/>
          </a:bodyPr>
          <a:lstStyle/>
          <a:p>
            <a:pPr algn="l"/>
            <a:r>
              <a:rPr lang="en-US" sz="4400" b="1" dirty="0"/>
              <a:t>Five Conclusions</a:t>
            </a:r>
          </a:p>
        </p:txBody>
      </p:sp>
      <p:sp>
        <p:nvSpPr>
          <p:cNvPr id="3" name="Subtitle 2"/>
          <p:cNvSpPr>
            <a:spLocks noGrp="1"/>
          </p:cNvSpPr>
          <p:nvPr>
            <p:ph type="subTitle" idx="1"/>
          </p:nvPr>
        </p:nvSpPr>
        <p:spPr>
          <a:xfrm>
            <a:off x="4326696" y="2348753"/>
            <a:ext cx="7729488" cy="4262254"/>
          </a:xfrm>
        </p:spPr>
        <p:txBody>
          <a:bodyPr vert="horz" lIns="91440" tIns="45720" rIns="91440" bIns="45720" rtlCol="0" anchor="t">
            <a:noAutofit/>
          </a:bodyPr>
          <a:lstStyle/>
          <a:p>
            <a:pPr marL="1143000" lvl="1" indent="-457200" algn="l">
              <a:buAutoNum type="arabicPeriod"/>
            </a:pPr>
            <a:r>
              <a:rPr lang="en-US" sz="2800" dirty="0"/>
              <a:t>Intrinsic motivation </a:t>
            </a:r>
            <a:endParaRPr lang="en-US" sz="2800" dirty="0">
              <a:cs typeface="Calibri"/>
            </a:endParaRPr>
          </a:p>
          <a:p>
            <a:pPr marL="1143000" lvl="1" indent="-457200" algn="l">
              <a:buAutoNum type="arabicPeriod"/>
            </a:pPr>
            <a:r>
              <a:rPr lang="en-US" sz="2800" dirty="0"/>
              <a:t>Personal growth and development that was self-defined</a:t>
            </a:r>
            <a:endParaRPr lang="en-US" sz="2800" dirty="0">
              <a:cs typeface="Calibri" panose="020F0502020204030204"/>
            </a:endParaRPr>
          </a:p>
          <a:p>
            <a:pPr marL="1143000" lvl="1" indent="-457200" algn="l">
              <a:buAutoNum type="arabicPeriod"/>
            </a:pPr>
            <a:r>
              <a:rPr lang="en-US" sz="2800" dirty="0"/>
              <a:t>Varied and situational coping and navigating strategies</a:t>
            </a:r>
            <a:endParaRPr lang="en-US" sz="2800" dirty="0">
              <a:cs typeface="Calibri" panose="020F0502020204030204"/>
            </a:endParaRPr>
          </a:p>
          <a:p>
            <a:pPr marL="1143000" lvl="1" indent="-457200" algn="l">
              <a:buAutoNum type="arabicPeriod"/>
            </a:pPr>
            <a:r>
              <a:rPr lang="en-US" sz="2800" dirty="0"/>
              <a:t>Constant refining of self-definitions and personal identities</a:t>
            </a:r>
            <a:endParaRPr lang="en-US" sz="2800" dirty="0">
              <a:cs typeface="Calibri" panose="020F0502020204030204"/>
            </a:endParaRPr>
          </a:p>
          <a:p>
            <a:pPr marL="1143000" lvl="1" indent="-457200" algn="l">
              <a:buAutoNum type="arabicPeriod"/>
            </a:pPr>
            <a:r>
              <a:rPr lang="en-US" sz="2800" dirty="0"/>
              <a:t>Support for </a:t>
            </a:r>
            <a:r>
              <a:rPr lang="en-US" sz="2800" dirty="0" err="1"/>
              <a:t>Metzner</a:t>
            </a:r>
            <a:r>
              <a:rPr lang="en-US" sz="2800" dirty="0"/>
              <a:t> and Bean (1987) model that includes background variables as possible effects student persistence </a:t>
            </a:r>
            <a:endParaRPr lang="en-US" sz="2800" dirty="0">
              <a:cs typeface="Calibri" panose="020F0502020204030204"/>
            </a:endParaRPr>
          </a:p>
        </p:txBody>
      </p:sp>
      <p:pic>
        <p:nvPicPr>
          <p:cNvPr id="5" name="Picture 4">
            <a:extLst>
              <a:ext uri="{FF2B5EF4-FFF2-40B4-BE49-F238E27FC236}">
                <a16:creationId xmlns:a16="http://schemas.microsoft.com/office/drawing/2014/main" id="{15224F2B-9B81-9A01-F26A-B30ED76A7CED}"/>
              </a:ext>
            </a:extLst>
          </p:cNvPr>
          <p:cNvPicPr>
            <a:picLocks noChangeAspect="1"/>
          </p:cNvPicPr>
          <p:nvPr/>
        </p:nvPicPr>
        <p:blipFill rotWithShape="1">
          <a:blip r:embed="rId3"/>
          <a:srcRect l="10845" r="18554" b="-5"/>
          <a:stretch/>
        </p:blipFill>
        <p:spPr>
          <a:xfrm>
            <a:off x="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CD3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754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D5D83B-68CA-E11C-48E0-AD567E00234F}"/>
              </a:ext>
            </a:extLst>
          </p:cNvPr>
          <p:cNvPicPr>
            <a:picLocks noChangeAspect="1"/>
          </p:cNvPicPr>
          <p:nvPr/>
        </p:nvPicPr>
        <p:blipFill rotWithShape="1">
          <a:blip r:embed="rId3">
            <a:alphaModFix amt="50000"/>
          </a:blip>
          <a:srcRect t="8279" b="7451"/>
          <a:stretch/>
        </p:blipFill>
        <p:spPr>
          <a:xfrm>
            <a:off x="20" y="1"/>
            <a:ext cx="12191980" cy="6857999"/>
          </a:xfrm>
          <a:prstGeom prst="rect">
            <a:avLst/>
          </a:prstGeom>
        </p:spPr>
      </p:pic>
      <p:sp>
        <p:nvSpPr>
          <p:cNvPr id="2" name="Title 1"/>
          <p:cNvSpPr>
            <a:spLocks noGrp="1"/>
          </p:cNvSpPr>
          <p:nvPr>
            <p:ph type="ctrTitle"/>
          </p:nvPr>
        </p:nvSpPr>
        <p:spPr>
          <a:xfrm>
            <a:off x="4387349" y="1200152"/>
            <a:ext cx="6897171" cy="4457696"/>
          </a:xfrm>
        </p:spPr>
        <p:txBody>
          <a:bodyPr anchor="ctr">
            <a:normAutofit/>
          </a:bodyPr>
          <a:lstStyle/>
          <a:p>
            <a:pPr algn="l"/>
            <a:r>
              <a:rPr lang="en-US" sz="5000" b="1" dirty="0">
                <a:solidFill>
                  <a:srgbClr val="FFFFFF"/>
                </a:solidFill>
              </a:rPr>
              <a:t>Recommendation</a:t>
            </a:r>
            <a:endParaRPr lang="en-US" sz="5000" b="1" dirty="0">
              <a:solidFill>
                <a:srgbClr val="FFFFFF"/>
              </a:solidFill>
              <a:cs typeface="Calibri Light"/>
            </a:endParaRPr>
          </a:p>
        </p:txBody>
      </p:sp>
      <p:sp>
        <p:nvSpPr>
          <p:cNvPr id="3" name="Subtitle 2"/>
          <p:cNvSpPr>
            <a:spLocks noGrp="1"/>
          </p:cNvSpPr>
          <p:nvPr>
            <p:ph type="subTitle" idx="1"/>
          </p:nvPr>
        </p:nvSpPr>
        <p:spPr>
          <a:xfrm>
            <a:off x="-113742" y="1200152"/>
            <a:ext cx="4206063" cy="4457696"/>
          </a:xfrm>
        </p:spPr>
        <p:txBody>
          <a:bodyPr anchor="ctr">
            <a:noAutofit/>
          </a:bodyPr>
          <a:lstStyle/>
          <a:p>
            <a:pPr lvl="1" algn="l"/>
            <a:r>
              <a:rPr lang="en-US" sz="2800" b="1" dirty="0">
                <a:solidFill>
                  <a:srgbClr val="FFFFFF"/>
                </a:solidFill>
              </a:rPr>
              <a:t>The more flexible, adaptive and responsive classroom or on-campus experiences, the more opportunities for black women to demonstrate academic engagement and therefore better able to navigate their learning experiences.</a:t>
            </a:r>
            <a:endParaRPr lang="en-US" sz="2800" b="1" dirty="0">
              <a:solidFill>
                <a:srgbClr val="FFFFFF"/>
              </a:solidFill>
              <a:cs typeface="Calibri"/>
            </a:endParaRPr>
          </a:p>
        </p:txBody>
      </p:sp>
      <p:sp>
        <p:nvSpPr>
          <p:cNvPr id="18"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0512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kern="1200" dirty="0">
                <a:solidFill>
                  <a:schemeClr val="tx1"/>
                </a:solidFill>
                <a:latin typeface="+mj-lt"/>
                <a:ea typeface="+mj-ea"/>
                <a:cs typeface="+mj-cs"/>
              </a:rPr>
              <a:t>Researcher’s Concluding Questions</a:t>
            </a:r>
          </a:p>
        </p:txBody>
      </p:sp>
      <p:sp>
        <p:nvSpPr>
          <p:cNvPr id="3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A7EB5B2-1909-78D5-CE49-B995963D8B7A}"/>
              </a:ext>
            </a:extLst>
          </p:cNvPr>
          <p:cNvSpPr txBox="1"/>
          <p:nvPr/>
        </p:nvSpPr>
        <p:spPr>
          <a:xfrm>
            <a:off x="435589" y="2055813"/>
            <a:ext cx="11320822" cy="450529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marL="571500" marR="0" lvl="0" indent="-457200" algn="l" defTabSz="914400" rtl="0" eaLnBrk="1" fontAlgn="auto" latinLnBrk="0" hangingPunct="1">
              <a:lnSpc>
                <a:spcPct val="11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Given the many paths students have and the varying factors that impact a student’s ability to succeed, what types of professional development should colleges implement to provide equitable support for all students?</a:t>
            </a:r>
          </a:p>
          <a:p>
            <a:pPr marL="571500" marR="0" lvl="0" indent="-457200" algn="l" defTabSz="914400" rtl="0" eaLnBrk="1" fontAlgn="auto" latinLnBrk="0" hangingPunct="1">
              <a:lnSpc>
                <a:spcPct val="11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How can colleges create transformational change and inclusive learning spaces for students in Higher Ed?</a:t>
            </a:r>
          </a:p>
          <a:p>
            <a:pPr marL="571500" marR="0" lvl="0" indent="-457200" algn="l" defTabSz="914400" rtl="0" eaLnBrk="1" fontAlgn="auto" latinLnBrk="0" hangingPunct="1">
              <a:lnSpc>
                <a:spcPct val="110000"/>
              </a:lnSpc>
              <a:spcBef>
                <a:spcPts val="0"/>
              </a:spcBef>
              <a:spcAft>
                <a:spcPts val="120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What should college instructors teaching at PWI’s </a:t>
            </a:r>
            <a:r>
              <a:rPr lang="en-US" sz="2600" dirty="0">
                <a:solidFill>
                  <a:prstClr val="black"/>
                </a:solidFill>
                <a:latin typeface="Calibri" panose="020F0502020204030204"/>
              </a:rPr>
              <a:t>do to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unlearn the system of anti-Blackness and white supremacy to develop their anti-racist lenses and better serve their students? </a:t>
            </a:r>
          </a:p>
          <a:p>
            <a:pPr marL="571500" indent="-457200">
              <a:lnSpc>
                <a:spcPct val="110000"/>
              </a:lnSpc>
              <a:spcAft>
                <a:spcPts val="1200"/>
              </a:spcAft>
              <a:buFont typeface="+mj-lt"/>
              <a:buAutoNum type="arabicPeriod"/>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How would colleges consider generational differences among students in creating culturally responsive andragogy and campus experiences that support the retention, persistence and completion agenda?  </a:t>
            </a:r>
          </a:p>
        </p:txBody>
      </p:sp>
    </p:spTree>
    <p:extLst>
      <p:ext uri="{BB962C8B-B14F-4D97-AF65-F5344CB8AC3E}">
        <p14:creationId xmlns:p14="http://schemas.microsoft.com/office/powerpoint/2010/main" val="17632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ow to: Designing a Research Project to Leverage Your Work ...">
            <a:extLst>
              <a:ext uri="{FF2B5EF4-FFF2-40B4-BE49-F238E27FC236}">
                <a16:creationId xmlns:a16="http://schemas.microsoft.com/office/drawing/2014/main" id="{346CF56F-E69D-43BE-83D0-B366E08CA266}"/>
              </a:ext>
            </a:extLst>
          </p:cNvPr>
          <p:cNvPicPr>
            <a:picLocks noChangeAspect="1"/>
          </p:cNvPicPr>
          <p:nvPr/>
        </p:nvPicPr>
        <p:blipFill rotWithShape="1">
          <a:blip r:embed="rId3"/>
          <a:srcRect l="19276" t="9091" r="-1" b="-1"/>
          <a:stretch/>
        </p:blipFill>
        <p:spPr>
          <a:xfrm>
            <a:off x="-2" y="10"/>
            <a:ext cx="8668512" cy="6857990"/>
          </a:xfrm>
          <a:prstGeom prst="rect">
            <a:avLst/>
          </a:prstGeom>
        </p:spPr>
      </p:pic>
      <p:sp>
        <p:nvSpPr>
          <p:cNvPr id="20" name="Rectangle 1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848600" y="1122363"/>
            <a:ext cx="4023360" cy="3204134"/>
          </a:xfrm>
        </p:spPr>
        <p:txBody>
          <a:bodyPr anchor="b">
            <a:normAutofit fontScale="90000"/>
          </a:bodyPr>
          <a:lstStyle/>
          <a:p>
            <a:pPr algn="l"/>
            <a:r>
              <a:rPr lang="en-US" sz="3000" b="1" dirty="0">
                <a:latin typeface="+mn-lt"/>
              </a:rPr>
              <a:t>Research Purpose:  </a:t>
            </a:r>
            <a:br>
              <a:rPr lang="en-US" sz="3000" dirty="0"/>
            </a:br>
            <a:br>
              <a:rPr lang="en-US" sz="3000" dirty="0"/>
            </a:br>
            <a:r>
              <a:rPr lang="en-US" sz="3000" dirty="0"/>
              <a:t>How does the lived experience of black women influence their college experiences and academic engagement?</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1203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Diagram&#10;&#10;Description automatically generated">
            <a:extLst>
              <a:ext uri="{FF2B5EF4-FFF2-40B4-BE49-F238E27FC236}">
                <a16:creationId xmlns:a16="http://schemas.microsoft.com/office/drawing/2014/main" id="{2EEB5EC8-A3C4-41A6-A68E-708ED139BE58}"/>
              </a:ext>
            </a:extLst>
          </p:cNvPr>
          <p:cNvPicPr>
            <a:picLocks noChangeAspect="1"/>
          </p:cNvPicPr>
          <p:nvPr/>
        </p:nvPicPr>
        <p:blipFill rotWithShape="1">
          <a:blip r:embed="rId3"/>
          <a:srcRect b="3035"/>
          <a:stretch/>
        </p:blipFill>
        <p:spPr>
          <a:xfrm>
            <a:off x="821697" y="684001"/>
            <a:ext cx="10761069" cy="6051979"/>
          </a:xfrm>
          <a:prstGeom prst="rect">
            <a:avLst/>
          </a:prstGeom>
        </p:spPr>
      </p:pic>
      <p:sp>
        <p:nvSpPr>
          <p:cNvPr id="2" name="TextBox 1"/>
          <p:cNvSpPr txBox="1"/>
          <p:nvPr/>
        </p:nvSpPr>
        <p:spPr>
          <a:xfrm>
            <a:off x="504497" y="6340789"/>
            <a:ext cx="2140330" cy="261610"/>
          </a:xfrm>
          <a:prstGeom prst="rect">
            <a:avLst/>
          </a:prstGeom>
          <a:noFill/>
        </p:spPr>
        <p:txBody>
          <a:bodyPr wrap="none" rtlCol="0">
            <a:spAutoFit/>
          </a:bodyPr>
          <a:lstStyle/>
          <a:p>
            <a:r>
              <a:rPr lang="en-US" sz="1100" dirty="0"/>
              <a:t>Source:  </a:t>
            </a:r>
            <a:r>
              <a:rPr lang="en-US" sz="1100" dirty="0" err="1"/>
              <a:t>Metzner</a:t>
            </a:r>
            <a:r>
              <a:rPr lang="en-US" sz="1100" dirty="0"/>
              <a:t> and Bean (1987)</a:t>
            </a:r>
          </a:p>
        </p:txBody>
      </p:sp>
      <p:sp>
        <p:nvSpPr>
          <p:cNvPr id="3" name="TextBox 2"/>
          <p:cNvSpPr txBox="1"/>
          <p:nvPr/>
        </p:nvSpPr>
        <p:spPr>
          <a:xfrm>
            <a:off x="1052407" y="313181"/>
            <a:ext cx="10087185" cy="523220"/>
          </a:xfrm>
          <a:prstGeom prst="rect">
            <a:avLst/>
          </a:prstGeom>
          <a:noFill/>
        </p:spPr>
        <p:txBody>
          <a:bodyPr wrap="none" rtlCol="0">
            <a:spAutoFit/>
          </a:bodyPr>
          <a:lstStyle/>
          <a:p>
            <a:r>
              <a:rPr lang="en-US" sz="2800" b="1" dirty="0"/>
              <a:t>Nontraditional and Commuter College Student Engagement Model</a:t>
            </a:r>
          </a:p>
        </p:txBody>
      </p:sp>
    </p:spTree>
    <p:extLst>
      <p:ext uri="{BB962C8B-B14F-4D97-AF65-F5344CB8AC3E}">
        <p14:creationId xmlns:p14="http://schemas.microsoft.com/office/powerpoint/2010/main" val="133925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58">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74240" y="575238"/>
            <a:ext cx="4039376" cy="1346694"/>
          </a:xfrm>
        </p:spPr>
        <p:txBody>
          <a:bodyPr vert="horz" lIns="91440" tIns="45720" rIns="91440" bIns="45720" rtlCol="0" anchor="ctr">
            <a:noAutofit/>
          </a:bodyPr>
          <a:lstStyle/>
          <a:p>
            <a:pPr algn="l"/>
            <a:r>
              <a:rPr lang="en-US" sz="3200" b="1" dirty="0">
                <a:latin typeface="+mn-lt"/>
              </a:rPr>
              <a:t>Four Factors for Academic Engagement</a:t>
            </a:r>
            <a:endParaRPr lang="en-US" sz="3200" b="1" dirty="0">
              <a:latin typeface="+mn-lt"/>
              <a:cs typeface="Calibri Light"/>
            </a:endParaRPr>
          </a:p>
        </p:txBody>
      </p:sp>
      <p:pic>
        <p:nvPicPr>
          <p:cNvPr id="7" name="Picture 7" descr="A picture containing metalware, black, key, close&#10;&#10;Description automatically generated">
            <a:extLst>
              <a:ext uri="{FF2B5EF4-FFF2-40B4-BE49-F238E27FC236}">
                <a16:creationId xmlns:a16="http://schemas.microsoft.com/office/drawing/2014/main" id="{139EE224-DA82-46E1-BE4B-FE11B86C0C5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42" r="23568" b="-1"/>
          <a:stretch/>
        </p:blipFill>
        <p:spPr>
          <a:xfrm>
            <a:off x="-2" y="10"/>
            <a:ext cx="7550351" cy="6857990"/>
          </a:xfrm>
          <a:prstGeom prst="rect">
            <a:avLst/>
          </a:prstGeom>
          <a:effectLst/>
        </p:spPr>
      </p:pic>
      <p:sp>
        <p:nvSpPr>
          <p:cNvPr id="66" name="Rectangle 60">
            <a:extLst>
              <a:ext uri="{FF2B5EF4-FFF2-40B4-BE49-F238E27FC236}">
                <a16:creationId xmlns:a16="http://schemas.microsoft.com/office/drawing/2014/main" id="{2B7373E6-4724-4F6F-B078-E82B0AE8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428542" y="2039666"/>
            <a:ext cx="4355679" cy="3616329"/>
          </a:xfrm>
        </p:spPr>
        <p:txBody>
          <a:bodyPr vert="horz" lIns="91440" tIns="45720" rIns="91440" bIns="45720" rtlCol="0" anchor="t">
            <a:noAutofit/>
          </a:bodyPr>
          <a:lstStyle/>
          <a:p>
            <a:pPr marL="1085850" indent="-457200" algn="l">
              <a:buAutoNum type="arabicPeriod"/>
            </a:pPr>
            <a:r>
              <a:rPr lang="en-US" sz="2800" dirty="0"/>
              <a:t>Autonomy and self-determination</a:t>
            </a:r>
            <a:endParaRPr lang="en-US" sz="2800" dirty="0">
              <a:cs typeface="Calibri" panose="020F0502020204030204"/>
            </a:endParaRPr>
          </a:p>
          <a:p>
            <a:pPr marL="1085850" indent="-457200" algn="l">
              <a:buAutoNum type="arabicPeriod"/>
            </a:pPr>
            <a:r>
              <a:rPr lang="en-US" sz="2800" dirty="0"/>
              <a:t>Academic supports </a:t>
            </a:r>
            <a:endParaRPr lang="en-US" sz="2800" dirty="0">
              <a:cs typeface="Calibri" panose="020F0502020204030204"/>
            </a:endParaRPr>
          </a:p>
          <a:p>
            <a:pPr marL="1085850" indent="-457200" algn="l">
              <a:buAutoNum type="arabicPeriod"/>
            </a:pPr>
            <a:r>
              <a:rPr lang="en-US" sz="2800" dirty="0"/>
              <a:t>Faculty trust</a:t>
            </a:r>
            <a:endParaRPr lang="en-US" sz="2800" dirty="0">
              <a:cs typeface="Calibri" panose="020F0502020204030204"/>
            </a:endParaRPr>
          </a:p>
          <a:p>
            <a:pPr marL="1085850" indent="-457200" algn="l">
              <a:buAutoNum type="arabicPeriod"/>
            </a:pPr>
            <a:r>
              <a:rPr lang="en-US" sz="2800" dirty="0"/>
              <a:t>Student effort</a:t>
            </a:r>
            <a:endParaRPr lang="en-US" sz="2800">
              <a:cs typeface="Calibri" panose="020F0502020204030204"/>
            </a:endParaRPr>
          </a:p>
        </p:txBody>
      </p:sp>
      <p:sp>
        <p:nvSpPr>
          <p:cNvPr id="8" name="TextBox 7">
            <a:extLst>
              <a:ext uri="{FF2B5EF4-FFF2-40B4-BE49-F238E27FC236}">
                <a16:creationId xmlns:a16="http://schemas.microsoft.com/office/drawing/2014/main" id="{4229886D-F984-413C-B74E-91830EF02622}"/>
              </a:ext>
            </a:extLst>
          </p:cNvPr>
          <p:cNvSpPr txBox="1"/>
          <p:nvPr/>
        </p:nvSpPr>
        <p:spPr>
          <a:xfrm>
            <a:off x="5209645"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399408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B4F6806-5898-4FE8-B610-A058C8B8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78826" y="3175391"/>
            <a:ext cx="6730608" cy="1459355"/>
          </a:xfrm>
        </p:spPr>
        <p:txBody>
          <a:bodyPr anchor="b">
            <a:normAutofit/>
          </a:bodyPr>
          <a:lstStyle/>
          <a:p>
            <a:pPr algn="l"/>
            <a:r>
              <a:rPr lang="en-US" sz="4400" b="1" dirty="0">
                <a:latin typeface="+mn-lt"/>
              </a:rPr>
              <a:t>Gendered Racial Experiences</a:t>
            </a:r>
          </a:p>
        </p:txBody>
      </p:sp>
      <p:sp>
        <p:nvSpPr>
          <p:cNvPr id="3" name="Subtitle 2">
            <a:extLst>
              <a:ext uri="{FF2B5EF4-FFF2-40B4-BE49-F238E27FC236}">
                <a16:creationId xmlns:a16="http://schemas.microsoft.com/office/drawing/2014/main" id="{A1A64838-BED7-4B4C-AB5C-ADE376BF33AC}"/>
              </a:ext>
            </a:extLst>
          </p:cNvPr>
          <p:cNvSpPr>
            <a:spLocks noGrp="1"/>
          </p:cNvSpPr>
          <p:nvPr>
            <p:ph type="subTitle" idx="1"/>
          </p:nvPr>
        </p:nvSpPr>
        <p:spPr>
          <a:xfrm>
            <a:off x="4637618" y="4717696"/>
            <a:ext cx="7723455" cy="2285803"/>
          </a:xfrm>
        </p:spPr>
        <p:txBody>
          <a:bodyPr vert="horz" lIns="91440" tIns="45720" rIns="91440" bIns="45720" rtlCol="0" anchor="t">
            <a:noAutofit/>
          </a:bodyPr>
          <a:lstStyle/>
          <a:p>
            <a:pPr marL="457200" indent="-457200" algn="l">
              <a:buChar char="•"/>
            </a:pPr>
            <a:r>
              <a:rPr lang="en-US" sz="2800" dirty="0">
                <a:cs typeface="Calibri"/>
              </a:rPr>
              <a:t>Psychological effects</a:t>
            </a:r>
          </a:p>
          <a:p>
            <a:pPr marL="914400" lvl="1" algn="l"/>
            <a:r>
              <a:rPr lang="en-US" sz="2800" dirty="0">
                <a:ea typeface="+mn-lt"/>
                <a:cs typeface="+mn-lt"/>
              </a:rPr>
              <a:t>"the only one" and "Strong Black woman" </a:t>
            </a:r>
            <a:endParaRPr lang="en-US" sz="2800" dirty="0">
              <a:cs typeface="Calibri"/>
            </a:endParaRPr>
          </a:p>
          <a:p>
            <a:pPr marL="457200" indent="-457200" algn="l">
              <a:buChar char="•"/>
            </a:pPr>
            <a:r>
              <a:rPr lang="en-US" sz="2800" dirty="0">
                <a:cs typeface="Calibri"/>
              </a:rPr>
              <a:t>Personal agency</a:t>
            </a:r>
            <a:endParaRPr lang="en-US" dirty="0"/>
          </a:p>
          <a:p>
            <a:pPr marL="457200" indent="-457200" algn="l">
              <a:buChar char="•"/>
            </a:pPr>
            <a:r>
              <a:rPr lang="en-US" sz="2800" dirty="0">
                <a:cs typeface="Calibri"/>
              </a:rPr>
              <a:t>Self-awareness, esteem and confidence</a:t>
            </a:r>
          </a:p>
          <a:p>
            <a:pPr algn="l"/>
            <a:endParaRPr lang="en-US" sz="2800" dirty="0">
              <a:cs typeface="Calibri"/>
            </a:endParaRPr>
          </a:p>
        </p:txBody>
      </p:sp>
      <p:pic>
        <p:nvPicPr>
          <p:cNvPr id="24" name="Picture 24" descr="A picture containing person, indoor, wall&#10;&#10;Description automatically generated">
            <a:extLst>
              <a:ext uri="{FF2B5EF4-FFF2-40B4-BE49-F238E27FC236}">
                <a16:creationId xmlns:a16="http://schemas.microsoft.com/office/drawing/2014/main" id="{5FE37049-0BFE-4E1D-A80B-433CE508677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022"/>
          <a:stretch/>
        </p:blipFill>
        <p:spPr>
          <a:xfrm>
            <a:off x="4406845" y="4"/>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13" name="Picture 14">
            <a:extLst>
              <a:ext uri="{FF2B5EF4-FFF2-40B4-BE49-F238E27FC236}">
                <a16:creationId xmlns:a16="http://schemas.microsoft.com/office/drawing/2014/main" id="{0223355A-978D-4EF9-B154-9AAB9E9D080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8385" r="40507" b="-2"/>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19" name="Picture 20" descr="A group of women smiling&#10;&#10;Description automatically generated">
            <a:extLst>
              <a:ext uri="{FF2B5EF4-FFF2-40B4-BE49-F238E27FC236}">
                <a16:creationId xmlns:a16="http://schemas.microsoft.com/office/drawing/2014/main" id="{60E727CE-521C-48D1-9576-B6557028DB9D}"/>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9637" r="30871" b="1"/>
          <a:stretch/>
        </p:blipFill>
        <p:spPr>
          <a:xfrm>
            <a:off x="8653074" y="-3"/>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89340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90A18C7B-0D7F-4F18-B1DC-9891A5E84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47F665A-84A4-4D6A-92C0-19161B032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8657061" cy="6858478"/>
          </a:xfrm>
          <a:custGeom>
            <a:avLst/>
            <a:gdLst>
              <a:gd name="connsiteX0" fmla="*/ 579009 w 8657061"/>
              <a:gd name="connsiteY0" fmla="*/ 0 h 6858478"/>
              <a:gd name="connsiteX1" fmla="*/ 4408881 w 8657061"/>
              <a:gd name="connsiteY1" fmla="*/ 0 h 6858478"/>
              <a:gd name="connsiteX2" fmla="*/ 5475109 w 8657061"/>
              <a:gd name="connsiteY2" fmla="*/ 0 h 6858478"/>
              <a:gd name="connsiteX3" fmla="*/ 5480686 w 8657061"/>
              <a:gd name="connsiteY3" fmla="*/ 0 h 6858478"/>
              <a:gd name="connsiteX4" fmla="*/ 8657061 w 8657061"/>
              <a:gd name="connsiteY4" fmla="*/ 6858478 h 6858478"/>
              <a:gd name="connsiteX5" fmla="*/ 1232506 w 8657061"/>
              <a:gd name="connsiteY5" fmla="*/ 6858478 h 6858478"/>
              <a:gd name="connsiteX6" fmla="*/ 1232766 w 8657061"/>
              <a:gd name="connsiteY6" fmla="*/ 6857916 h 6858478"/>
              <a:gd name="connsiteX7" fmla="*/ 579009 w 8657061"/>
              <a:gd name="connsiteY7" fmla="*/ 6857916 h 6858478"/>
              <a:gd name="connsiteX8" fmla="*/ 579009 w 8657061"/>
              <a:gd name="connsiteY8" fmla="*/ 6858478 h 6858478"/>
              <a:gd name="connsiteX9" fmla="*/ 0 w 8657061"/>
              <a:gd name="connsiteY9" fmla="*/ 6858478 h 6858478"/>
              <a:gd name="connsiteX10" fmla="*/ 0 w 8657061"/>
              <a:gd name="connsiteY10" fmla="*/ 479 h 6858478"/>
              <a:gd name="connsiteX11" fmla="*/ 579009 w 8657061"/>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7061" h="6858478">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0860" y="107008"/>
            <a:ext cx="7194716" cy="1611406"/>
          </a:xfrm>
        </p:spPr>
        <p:txBody>
          <a:bodyPr anchor="t">
            <a:normAutofit/>
          </a:bodyPr>
          <a:lstStyle/>
          <a:p>
            <a:pPr algn="l"/>
            <a:r>
              <a:rPr lang="en-US" sz="5400" b="1" dirty="0">
                <a:latin typeface="+mn-lt"/>
              </a:rPr>
              <a:t>Theoretical Frameworks</a:t>
            </a:r>
          </a:p>
        </p:txBody>
      </p:sp>
      <p:pic>
        <p:nvPicPr>
          <p:cNvPr id="8" name="Picture 9" descr="A picture containing person, suit, dark&#10;&#10;Description automatically generated">
            <a:extLst>
              <a:ext uri="{FF2B5EF4-FFF2-40B4-BE49-F238E27FC236}">
                <a16:creationId xmlns:a16="http://schemas.microsoft.com/office/drawing/2014/main" id="{D06B8E44-0AE8-96C8-3E79-3243516EACD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59828" y="1006589"/>
            <a:ext cx="3065516" cy="1932857"/>
          </a:xfrm>
          <a:prstGeom prst="rect">
            <a:avLst/>
          </a:prstGeom>
        </p:spPr>
      </p:pic>
      <p:sp>
        <p:nvSpPr>
          <p:cNvPr id="10" name="Title 1">
            <a:extLst>
              <a:ext uri="{FF2B5EF4-FFF2-40B4-BE49-F238E27FC236}">
                <a16:creationId xmlns:a16="http://schemas.microsoft.com/office/drawing/2014/main" id="{22B30A0E-50AD-C331-9E9B-0B973CB2F1B4}"/>
              </a:ext>
            </a:extLst>
          </p:cNvPr>
          <p:cNvSpPr>
            <a:spLocks noGrp="1"/>
          </p:cNvSpPr>
          <p:nvPr/>
        </p:nvSpPr>
        <p:spPr>
          <a:xfrm>
            <a:off x="101632" y="1627282"/>
            <a:ext cx="3062286" cy="8348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3000" b="1" dirty="0">
                <a:latin typeface="+mn-lt"/>
              </a:rPr>
              <a:t>Black feminist theory</a:t>
            </a:r>
            <a:endParaRPr lang="en-US" sz="2400" dirty="0">
              <a:latin typeface="+mn-lt"/>
              <a:cs typeface="Calibri" panose="020F0502020204030204"/>
            </a:endParaRPr>
          </a:p>
          <a:p>
            <a:pPr>
              <a:spcBef>
                <a:spcPts val="0"/>
              </a:spcBef>
            </a:pPr>
            <a:r>
              <a:rPr lang="en-US" sz="2400" dirty="0">
                <a:latin typeface="+mn-lt"/>
              </a:rPr>
              <a:t>Patricia Hill-Collins</a:t>
            </a:r>
            <a:endParaRPr lang="en-US" sz="2400" dirty="0">
              <a:latin typeface="+mn-lt"/>
              <a:cs typeface="Calibri"/>
            </a:endParaRPr>
          </a:p>
        </p:txBody>
      </p:sp>
      <p:pic>
        <p:nvPicPr>
          <p:cNvPr id="12" name="Picture 12" descr="A picture containing person, indoor&#10;&#10;Description automatically generated">
            <a:extLst>
              <a:ext uri="{FF2B5EF4-FFF2-40B4-BE49-F238E27FC236}">
                <a16:creationId xmlns:a16="http://schemas.microsoft.com/office/drawing/2014/main" id="{5088BABC-8D9D-772C-E777-79731F23CFC4}"/>
              </a:ext>
            </a:extLst>
          </p:cNvPr>
          <p:cNvPicPr>
            <a:picLocks noChangeAspect="1"/>
          </p:cNvPicPr>
          <p:nvPr/>
        </p:nvPicPr>
        <p:blipFill>
          <a:blip r:embed="rId5"/>
          <a:stretch>
            <a:fillRect/>
          </a:stretch>
        </p:blipFill>
        <p:spPr>
          <a:xfrm>
            <a:off x="6765984" y="998221"/>
            <a:ext cx="2412521" cy="1928576"/>
          </a:xfrm>
          <a:prstGeom prst="rect">
            <a:avLst/>
          </a:prstGeom>
        </p:spPr>
      </p:pic>
      <p:sp>
        <p:nvSpPr>
          <p:cNvPr id="15" name="Title 1">
            <a:extLst>
              <a:ext uri="{FF2B5EF4-FFF2-40B4-BE49-F238E27FC236}">
                <a16:creationId xmlns:a16="http://schemas.microsoft.com/office/drawing/2014/main" id="{E1FCA6D4-4044-9A50-7BCB-B1EACFE53955}"/>
              </a:ext>
            </a:extLst>
          </p:cNvPr>
          <p:cNvSpPr>
            <a:spLocks noGrp="1"/>
          </p:cNvSpPr>
          <p:nvPr/>
        </p:nvSpPr>
        <p:spPr>
          <a:xfrm>
            <a:off x="9001216" y="1641659"/>
            <a:ext cx="3392965" cy="8204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3000" b="1" dirty="0">
                <a:latin typeface="+mn-lt"/>
              </a:rPr>
              <a:t>Intersectionality theory</a:t>
            </a:r>
            <a:endParaRPr lang="en-US" sz="2400" dirty="0">
              <a:latin typeface="+mn-lt"/>
              <a:cs typeface="Calibri" panose="020F0502020204030204"/>
            </a:endParaRPr>
          </a:p>
          <a:p>
            <a:pPr>
              <a:spcBef>
                <a:spcPts val="0"/>
              </a:spcBef>
            </a:pPr>
            <a:r>
              <a:rPr lang="en-US" sz="2400" dirty="0">
                <a:latin typeface="+mn-lt"/>
              </a:rPr>
              <a:t>Kimberly Crenshaw</a:t>
            </a:r>
            <a:endParaRPr lang="en-US" sz="2400" dirty="0">
              <a:latin typeface="+mn-lt"/>
              <a:cs typeface="Calibri"/>
            </a:endParaRPr>
          </a:p>
        </p:txBody>
      </p:sp>
      <p:pic>
        <p:nvPicPr>
          <p:cNvPr id="17" name="Picture 16" descr="Chart, radar chart&#10;&#10;Description automatically generated">
            <a:extLst>
              <a:ext uri="{FF2B5EF4-FFF2-40B4-BE49-F238E27FC236}">
                <a16:creationId xmlns:a16="http://schemas.microsoft.com/office/drawing/2014/main" id="{433021BC-D474-771D-998E-1B0D0433750B}"/>
              </a:ext>
            </a:extLst>
          </p:cNvPr>
          <p:cNvPicPr>
            <a:picLocks noChangeAspect="1"/>
          </p:cNvPicPr>
          <p:nvPr/>
        </p:nvPicPr>
        <p:blipFill rotWithShape="1">
          <a:blip r:embed="rId6"/>
          <a:srcRect l="4037" r="40047" b="-5"/>
          <a:stretch/>
        </p:blipFill>
        <p:spPr>
          <a:xfrm>
            <a:off x="104460" y="3680614"/>
            <a:ext cx="2354069" cy="215659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8" name="Title 1">
            <a:extLst>
              <a:ext uri="{FF2B5EF4-FFF2-40B4-BE49-F238E27FC236}">
                <a16:creationId xmlns:a16="http://schemas.microsoft.com/office/drawing/2014/main" id="{CFF29D7A-A374-1452-E7D0-B7F31F2D5239}"/>
              </a:ext>
            </a:extLst>
          </p:cNvPr>
          <p:cNvSpPr>
            <a:spLocks noGrp="1"/>
          </p:cNvSpPr>
          <p:nvPr/>
        </p:nvSpPr>
        <p:spPr>
          <a:xfrm>
            <a:off x="2459517" y="4430869"/>
            <a:ext cx="3637380" cy="12374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3000" b="1" dirty="0">
                <a:latin typeface="+mn-lt"/>
              </a:rPr>
              <a:t>Identity centrality theory</a:t>
            </a:r>
            <a:endParaRPr lang="en-US" sz="2400" dirty="0">
              <a:latin typeface="+mn-lt"/>
              <a:cs typeface="Calibri" panose="020F0502020204030204"/>
            </a:endParaRPr>
          </a:p>
          <a:p>
            <a:pPr>
              <a:spcBef>
                <a:spcPts val="0"/>
              </a:spcBef>
            </a:pPr>
            <a:endParaRPr lang="en-US" sz="2400" dirty="0">
              <a:latin typeface="+mn-lt"/>
              <a:cs typeface="Calibri" panose="020F0502020204030204"/>
            </a:endParaRPr>
          </a:p>
        </p:txBody>
      </p:sp>
      <p:pic>
        <p:nvPicPr>
          <p:cNvPr id="20" name="Picture 5" descr="A picture containing text, graffiti&#10;&#10;Description automatically generated">
            <a:extLst>
              <a:ext uri="{FF2B5EF4-FFF2-40B4-BE49-F238E27FC236}">
                <a16:creationId xmlns:a16="http://schemas.microsoft.com/office/drawing/2014/main" id="{28F0A1C8-D9B1-C6B0-E3E5-B821FF1EC566}"/>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r="20062" b="1"/>
          <a:stretch/>
        </p:blipFill>
        <p:spPr>
          <a:xfrm>
            <a:off x="9733472" y="3680614"/>
            <a:ext cx="2456496" cy="238663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1" name="Title 1">
            <a:extLst>
              <a:ext uri="{FF2B5EF4-FFF2-40B4-BE49-F238E27FC236}">
                <a16:creationId xmlns:a16="http://schemas.microsoft.com/office/drawing/2014/main" id="{74A44305-1BA4-E79A-D99A-258BB549E313}"/>
              </a:ext>
            </a:extLst>
          </p:cNvPr>
          <p:cNvSpPr>
            <a:spLocks noGrp="1"/>
          </p:cNvSpPr>
          <p:nvPr/>
        </p:nvSpPr>
        <p:spPr>
          <a:xfrm>
            <a:off x="6096988" y="4862188"/>
            <a:ext cx="3637380" cy="8060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3000" b="1" dirty="0">
                <a:latin typeface="+mn-lt"/>
              </a:rPr>
              <a:t>Stereotype threat theory</a:t>
            </a:r>
            <a:endParaRPr lang="en-US" sz="2400" dirty="0">
              <a:latin typeface="+mn-lt"/>
              <a:cs typeface="Calibri" panose="020F0502020204030204"/>
            </a:endParaRPr>
          </a:p>
          <a:p>
            <a:pPr>
              <a:spcBef>
                <a:spcPts val="0"/>
              </a:spcBef>
            </a:pPr>
            <a:endParaRPr lang="en-US" sz="2400" dirty="0">
              <a:latin typeface="+mn-lt"/>
              <a:cs typeface="Calibri" panose="020F0502020204030204"/>
            </a:endParaRPr>
          </a:p>
        </p:txBody>
      </p:sp>
    </p:spTree>
    <p:extLst>
      <p:ext uri="{BB962C8B-B14F-4D97-AF65-F5344CB8AC3E}">
        <p14:creationId xmlns:p14="http://schemas.microsoft.com/office/powerpoint/2010/main" val="242488744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Text&#10;&#10;Description automatically generated">
            <a:extLst>
              <a:ext uri="{FF2B5EF4-FFF2-40B4-BE49-F238E27FC236}">
                <a16:creationId xmlns:a16="http://schemas.microsoft.com/office/drawing/2014/main" id="{1E24F675-1D3B-4B60-8D2D-0FD9B1902ABC}"/>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r="12652" b="2"/>
          <a:stretch/>
        </p:blipFill>
        <p:spPr>
          <a:xfrm>
            <a:off x="4283902" y="10"/>
            <a:ext cx="7908098" cy="6857992"/>
          </a:xfrm>
          <a:prstGeom prst="rect">
            <a:avLst/>
          </a:prstGeom>
        </p:spPr>
      </p:pic>
      <p:sp>
        <p:nvSpPr>
          <p:cNvPr id="19" name="Rectangle 1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3362" y="621911"/>
            <a:ext cx="5505449" cy="892355"/>
          </a:xfrm>
        </p:spPr>
        <p:txBody>
          <a:bodyPr>
            <a:normAutofit fontScale="90000"/>
          </a:bodyPr>
          <a:lstStyle/>
          <a:p>
            <a:pPr algn="l"/>
            <a:r>
              <a:rPr lang="en-US" sz="4600" b="1" dirty="0">
                <a:solidFill>
                  <a:schemeClr val="bg1"/>
                </a:solidFill>
                <a:latin typeface="Calibri"/>
                <a:cs typeface="Calibri"/>
              </a:rPr>
              <a:t>Qualitative research  methods: </a:t>
            </a:r>
            <a:r>
              <a:rPr lang="en-US" sz="4600" dirty="0">
                <a:solidFill>
                  <a:schemeClr val="bg1"/>
                </a:solidFill>
              </a:rPr>
              <a:t> </a:t>
            </a:r>
            <a:endParaRPr lang="en-US" sz="4600" dirty="0">
              <a:solidFill>
                <a:schemeClr val="bg1"/>
              </a:solidFill>
              <a:cs typeface="Calibri Light"/>
            </a:endParaRPr>
          </a:p>
        </p:txBody>
      </p:sp>
      <p:cxnSp>
        <p:nvCxnSpPr>
          <p:cNvPr id="21" name="Straight Connector 2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C79AD07-4EFC-4BFA-8CCB-EC0CE8DF5189}"/>
              </a:ext>
            </a:extLst>
          </p:cNvPr>
          <p:cNvSpPr txBox="1"/>
          <p:nvPr/>
        </p:nvSpPr>
        <p:spPr>
          <a:xfrm>
            <a:off x="9851296" y="6657947"/>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
        <p:nvSpPr>
          <p:cNvPr id="4" name="Subtitle 2">
            <a:extLst>
              <a:ext uri="{FF2B5EF4-FFF2-40B4-BE49-F238E27FC236}">
                <a16:creationId xmlns:a16="http://schemas.microsoft.com/office/drawing/2014/main" id="{95EE5CD5-9BBE-41FD-890B-7873C50487DA}"/>
              </a:ext>
            </a:extLst>
          </p:cNvPr>
          <p:cNvSpPr txBox="1">
            <a:spLocks/>
          </p:cNvSpPr>
          <p:nvPr/>
        </p:nvSpPr>
        <p:spPr>
          <a:xfrm>
            <a:off x="433362" y="1789500"/>
            <a:ext cx="5662638" cy="4347089"/>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FFFFFF"/>
                </a:solidFill>
                <a:cs typeface="Calibri"/>
              </a:rPr>
              <a:t>Descriptive phenomenological approach – Edmund Husserl</a:t>
            </a:r>
            <a:endParaRPr lang="en-US" sz="2800" dirty="0"/>
          </a:p>
          <a:p>
            <a:pPr marL="971550" indent="-514350" algn="l">
              <a:buAutoNum type="arabicPeriod"/>
            </a:pPr>
            <a:r>
              <a:rPr lang="en-US" sz="2800" dirty="0">
                <a:solidFill>
                  <a:srgbClr val="FFFFFF"/>
                </a:solidFill>
                <a:cs typeface="Calibri"/>
              </a:rPr>
              <a:t>Adequate description of the phenomenon</a:t>
            </a:r>
          </a:p>
          <a:p>
            <a:pPr marL="971550" indent="-514350" algn="l">
              <a:buAutoNum type="arabicPeriod"/>
            </a:pPr>
            <a:r>
              <a:rPr lang="en-US" sz="2800" dirty="0">
                <a:solidFill>
                  <a:srgbClr val="FFFFFF"/>
                </a:solidFill>
                <a:cs typeface="Calibri"/>
              </a:rPr>
              <a:t>Reflections and meanings of experiences in the context of the phenomenon</a:t>
            </a:r>
          </a:p>
          <a:p>
            <a:pPr marL="1428750" lvl="1" indent="-514350" algn="l">
              <a:buAutoNum type="arabicPeriod"/>
            </a:pPr>
            <a:endParaRPr lang="en-US" sz="2800" dirty="0">
              <a:solidFill>
                <a:srgbClr val="FFFFFF"/>
              </a:solidFill>
              <a:cs typeface="Calibri"/>
            </a:endParaRPr>
          </a:p>
        </p:txBody>
      </p:sp>
    </p:spTree>
    <p:extLst>
      <p:ext uri="{BB962C8B-B14F-4D97-AF65-F5344CB8AC3E}">
        <p14:creationId xmlns:p14="http://schemas.microsoft.com/office/powerpoint/2010/main" val="252270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1791CC297D047831C35C198F17D48" ma:contentTypeVersion="7" ma:contentTypeDescription="Create a new document." ma:contentTypeScope="" ma:versionID="763c816e5469dbed9516de22d9410389">
  <xsd:schema xmlns:xsd="http://www.w3.org/2001/XMLSchema" xmlns:xs="http://www.w3.org/2001/XMLSchema" xmlns:p="http://schemas.microsoft.com/office/2006/metadata/properties" xmlns:ns2="31522c1c-3c73-41f0-9aa9-36fe4d9be0c8" xmlns:ns3="d5e48cd1-e27d-43af-be49-67ce73fe58ea" targetNamespace="http://schemas.microsoft.com/office/2006/metadata/properties" ma:root="true" ma:fieldsID="a7a8a8848cefc0fd3b140fa1e5d4068d" ns2:_="" ns3:_="">
    <xsd:import namespace="31522c1c-3c73-41f0-9aa9-36fe4d9be0c8"/>
    <xsd:import namespace="d5e48cd1-e27d-43af-be49-67ce73fe58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22c1c-3c73-41f0-9aa9-36fe4d9be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48cd1-e27d-43af-be49-67ce73fe58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062125-7E20-4558-95AC-4444D1341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22c1c-3c73-41f0-9aa9-36fe4d9be0c8"/>
    <ds:schemaRef ds:uri="d5e48cd1-e27d-43af-be49-67ce73fe58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389CED-0970-4E2B-BDB7-2D1281754906}">
  <ds:schemaRefs>
    <ds:schemaRef ds:uri="http://schemas.microsoft.com/sharepoint/v3/contenttype/forms"/>
  </ds:schemaRefs>
</ds:datastoreItem>
</file>

<file path=customXml/itemProps3.xml><?xml version="1.0" encoding="utf-8"?>
<ds:datastoreItem xmlns:ds="http://schemas.openxmlformats.org/officeDocument/2006/customXml" ds:itemID="{F62C894D-6A4C-409F-A20B-02DCEB250A4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2299c2d-122d-46b7-a1a0-35b40ef1ae3a"/>
    <ds:schemaRef ds:uri="http://schemas.microsoft.com/office/2006/documentManagement/types"/>
    <ds:schemaRef ds:uri="513c11c6-2b7e-4e9e-b878-8a3197ae41f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9076</TotalTime>
  <Words>4414</Words>
  <Application>Microsoft Office PowerPoint</Application>
  <PresentationFormat>Widescreen</PresentationFormat>
  <Paragraphs>324</Paragraphs>
  <Slides>35</Slides>
  <Notes>35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Verdana</vt:lpstr>
      <vt:lpstr>Office Theme</vt:lpstr>
      <vt:lpstr>Black women:  College experiences and academic engagement </vt:lpstr>
      <vt:lpstr>Land Acknowledgement</vt:lpstr>
      <vt:lpstr>Research study rationale</vt:lpstr>
      <vt:lpstr>Research Purpose:    How does the lived experience of black women influence their college experiences and academic engagement?</vt:lpstr>
      <vt:lpstr>PowerPoint Presentation</vt:lpstr>
      <vt:lpstr>Four Factors for Academic Engagement</vt:lpstr>
      <vt:lpstr>Gendered Racial Experiences</vt:lpstr>
      <vt:lpstr>Theoretical Frameworks</vt:lpstr>
      <vt:lpstr>Qualitative research  methods:  </vt:lpstr>
      <vt:lpstr>Data Collection:</vt:lpstr>
      <vt:lpstr>Results</vt:lpstr>
      <vt:lpstr>Results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Results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Conclusions</vt:lpstr>
      <vt:lpstr>Recommendation</vt:lpstr>
      <vt:lpstr>Researcher’s Concluding Questions</vt:lpstr>
    </vt:vector>
  </TitlesOfParts>
  <Company>College of Lake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acknowledgement statement</dc:title>
  <dc:creator>Harden, Derrick</dc:creator>
  <cp:lastModifiedBy>Linda Hefferin</cp:lastModifiedBy>
  <cp:revision>1937</cp:revision>
  <cp:lastPrinted>2023-01-25T22:19:52Z</cp:lastPrinted>
  <dcterms:created xsi:type="dcterms:W3CDTF">2022-02-21T17:17:33Z</dcterms:created>
  <dcterms:modified xsi:type="dcterms:W3CDTF">2023-11-29T18:40:49Z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0x010100F911791CC297D047831C35C198F17D48</vt:lpwstr>
  </property>
</Properties>
</file>